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307" r:id="rId2"/>
    <p:sldId id="299" r:id="rId3"/>
    <p:sldId id="300" r:id="rId4"/>
    <p:sldId id="305" r:id="rId5"/>
    <p:sldId id="306" r:id="rId6"/>
    <p:sldId id="301" r:id="rId7"/>
    <p:sldId id="264" r:id="rId8"/>
    <p:sldId id="285" r:id="rId9"/>
    <p:sldId id="289" r:id="rId10"/>
    <p:sldId id="286" r:id="rId11"/>
    <p:sldId id="292" r:id="rId12"/>
    <p:sldId id="293" r:id="rId13"/>
    <p:sldId id="256" r:id="rId14"/>
    <p:sldId id="257" r:id="rId15"/>
    <p:sldId id="258" r:id="rId16"/>
    <p:sldId id="259" r:id="rId17"/>
    <p:sldId id="260" r:id="rId18"/>
    <p:sldId id="261" r:id="rId19"/>
    <p:sldId id="296" r:id="rId20"/>
    <p:sldId id="297" r:id="rId21"/>
    <p:sldId id="290" r:id="rId22"/>
    <p:sldId id="266" r:id="rId23"/>
    <p:sldId id="295" r:id="rId24"/>
    <p:sldId id="268" r:id="rId25"/>
    <p:sldId id="291" r:id="rId26"/>
    <p:sldId id="271" r:id="rId27"/>
    <p:sldId id="278" r:id="rId28"/>
    <p:sldId id="262" r:id="rId29"/>
    <p:sldId id="287" r:id="rId30"/>
    <p:sldId id="288" r:id="rId31"/>
    <p:sldId id="265" r:id="rId32"/>
    <p:sldId id="267" r:id="rId33"/>
    <p:sldId id="263" r:id="rId34"/>
    <p:sldId id="294" r:id="rId35"/>
    <p:sldId id="270" r:id="rId36"/>
    <p:sldId id="269" r:id="rId37"/>
    <p:sldId id="275" r:id="rId38"/>
    <p:sldId id="274" r:id="rId39"/>
    <p:sldId id="272" r:id="rId40"/>
    <p:sldId id="276" r:id="rId41"/>
    <p:sldId id="277" r:id="rId42"/>
    <p:sldId id="279" r:id="rId43"/>
    <p:sldId id="280" r:id="rId44"/>
    <p:sldId id="281" r:id="rId45"/>
    <p:sldId id="282" r:id="rId46"/>
    <p:sldId id="283" r:id="rId47"/>
    <p:sldId id="284" r:id="rId48"/>
    <p:sldId id="29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5256" autoAdjust="0"/>
  </p:normalViewPr>
  <p:slideViewPr>
    <p:cSldViewPr snapToGrid="0">
      <p:cViewPr varScale="1">
        <p:scale>
          <a:sx n="83" d="100"/>
          <a:sy n="83" d="100"/>
        </p:scale>
        <p:origin x="5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E9494F-07E3-4091-947F-00F6495062CB}" type="datetimeFigureOut">
              <a:rPr lang="en-IN" smtClean="0"/>
              <a:t>14-07-2023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AACCC1-8FFB-4A66-8412-EB2D5341420E}" type="slidenum">
              <a:rPr lang="en-IN" smtClean="0"/>
              <a:t>‹#›</a:t>
            </a:fld>
            <a:endParaRPr lang="en-IN"/>
          </a:p>
        </p:txBody>
      </p:sp>
    </p:spTree>
    <p:extLst>
      <p:ext uri="{BB962C8B-B14F-4D97-AF65-F5344CB8AC3E}">
        <p14:creationId xmlns:p14="http://schemas.microsoft.com/office/powerpoint/2010/main" val="3064795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dirty="0">
                <a:solidFill>
                  <a:srgbClr val="222222"/>
                </a:solidFill>
                <a:effectLst/>
                <a:latin typeface="Calibri" panose="020F0502020204030204" pitchFamily="34" charset="0"/>
                <a:ea typeface="Calibri" panose="020F0502020204030204" pitchFamily="34" charset="0"/>
              </a:rPr>
              <a:t>(in which product customer spent, in which brand they wish to spent, how frequently they spent), </a:t>
            </a:r>
            <a:r>
              <a:rPr lang="en-IN" sz="1200" u="none" strike="noStrike" dirty="0">
                <a:solidFill>
                  <a:srgbClr val="FF0000"/>
                </a:solidFill>
                <a:effectLst/>
                <a:latin typeface="Calibri" panose="020F0502020204030204" pitchFamily="34" charset="0"/>
                <a:ea typeface="Calibri" panose="020F0502020204030204" pitchFamily="34" charset="0"/>
              </a:rPr>
              <a:t>shopping </a:t>
            </a:r>
            <a:r>
              <a:rPr lang="en-IN" sz="1200" u="none" strike="noStrike" dirty="0" err="1">
                <a:solidFill>
                  <a:srgbClr val="FF0000"/>
                </a:solidFill>
                <a:effectLst/>
                <a:latin typeface="Calibri" panose="020F0502020204030204" pitchFamily="34" charset="0"/>
                <a:ea typeface="Calibri" panose="020F0502020204030204" pitchFamily="34" charset="0"/>
              </a:rPr>
              <a:t>behavior</a:t>
            </a:r>
            <a:r>
              <a:rPr lang="en-IN" sz="1200" u="none" strike="noStrike" dirty="0">
                <a:solidFill>
                  <a:srgbClr val="FF0000"/>
                </a:solidFill>
                <a:effectLst/>
                <a:latin typeface="Calibri" panose="020F0502020204030204" pitchFamily="34" charset="0"/>
                <a:ea typeface="Calibri" panose="020F0502020204030204" pitchFamily="34" charset="0"/>
              </a:rPr>
              <a:t>, customer’s most liked product </a:t>
            </a:r>
            <a:r>
              <a:rPr lang="en-IN" sz="1200" u="none" strike="noStrike" dirty="0">
                <a:solidFill>
                  <a:srgbClr val="222222"/>
                </a:solidFill>
                <a:effectLst/>
                <a:latin typeface="Calibri" panose="020F0502020204030204" pitchFamily="34" charset="0"/>
                <a:ea typeface="Calibri" panose="020F0502020204030204" pitchFamily="34" charset="0"/>
              </a:rPr>
              <a:t>(so that they can keep those products in the store). </a:t>
            </a:r>
            <a:endParaRPr lang="en-IN" sz="1200" u="none" strike="noStrike" dirty="0">
              <a:effectLst/>
              <a:latin typeface="Arial" panose="020B0604020202020204" pitchFamily="34" charset="0"/>
              <a:ea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B5AACCC1-8FFB-4A66-8412-EB2D5341420E}" type="slidenum">
              <a:rPr lang="en-IN" smtClean="0"/>
              <a:t>13</a:t>
            </a:fld>
            <a:endParaRPr lang="en-IN"/>
          </a:p>
        </p:txBody>
      </p:sp>
    </p:spTree>
    <p:extLst>
      <p:ext uri="{BB962C8B-B14F-4D97-AF65-F5344CB8AC3E}">
        <p14:creationId xmlns:p14="http://schemas.microsoft.com/office/powerpoint/2010/main" val="2147597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dirty="0">
                <a:solidFill>
                  <a:srgbClr val="222222"/>
                </a:solidFill>
                <a:effectLst/>
                <a:latin typeface="Calibri" panose="020F0502020204030204" pitchFamily="34" charset="0"/>
                <a:ea typeface="Calibri" panose="020F0502020204030204" pitchFamily="34" charset="0"/>
              </a:rPr>
              <a:t>(in which product customer spent, in which brand they wish to spent, how frequently they spent), </a:t>
            </a:r>
            <a:r>
              <a:rPr lang="en-IN" sz="1200" u="none" strike="noStrike" dirty="0">
                <a:solidFill>
                  <a:srgbClr val="FF0000"/>
                </a:solidFill>
                <a:effectLst/>
                <a:latin typeface="Calibri" panose="020F0502020204030204" pitchFamily="34" charset="0"/>
                <a:ea typeface="Calibri" panose="020F0502020204030204" pitchFamily="34" charset="0"/>
              </a:rPr>
              <a:t>shopping </a:t>
            </a:r>
            <a:r>
              <a:rPr lang="en-IN" sz="1200" u="none" strike="noStrike" dirty="0" err="1">
                <a:solidFill>
                  <a:srgbClr val="FF0000"/>
                </a:solidFill>
                <a:effectLst/>
                <a:latin typeface="Calibri" panose="020F0502020204030204" pitchFamily="34" charset="0"/>
                <a:ea typeface="Calibri" panose="020F0502020204030204" pitchFamily="34" charset="0"/>
              </a:rPr>
              <a:t>behavior</a:t>
            </a:r>
            <a:r>
              <a:rPr lang="en-IN" sz="1200" u="none" strike="noStrike" dirty="0">
                <a:solidFill>
                  <a:srgbClr val="FF0000"/>
                </a:solidFill>
                <a:effectLst/>
                <a:latin typeface="Calibri" panose="020F0502020204030204" pitchFamily="34" charset="0"/>
                <a:ea typeface="Calibri" panose="020F0502020204030204" pitchFamily="34" charset="0"/>
              </a:rPr>
              <a:t>, customer’s most liked product </a:t>
            </a:r>
            <a:r>
              <a:rPr lang="en-IN" sz="1200" u="none" strike="noStrike" dirty="0">
                <a:solidFill>
                  <a:srgbClr val="222222"/>
                </a:solidFill>
                <a:effectLst/>
                <a:latin typeface="Calibri" panose="020F0502020204030204" pitchFamily="34" charset="0"/>
                <a:ea typeface="Calibri" panose="020F0502020204030204" pitchFamily="34" charset="0"/>
              </a:rPr>
              <a:t>(so that they can keep those products in the store). </a:t>
            </a:r>
            <a:endParaRPr lang="en-IN" sz="1200" u="none" strike="noStrike" dirty="0">
              <a:effectLst/>
              <a:latin typeface="Arial" panose="020B0604020202020204" pitchFamily="34" charset="0"/>
              <a:ea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B5AACCC1-8FFB-4A66-8412-EB2D5341420E}" type="slidenum">
              <a:rPr lang="en-IN" smtClean="0"/>
              <a:t>14</a:t>
            </a:fld>
            <a:endParaRPr lang="en-IN"/>
          </a:p>
        </p:txBody>
      </p:sp>
    </p:spTree>
    <p:extLst>
      <p:ext uri="{BB962C8B-B14F-4D97-AF65-F5344CB8AC3E}">
        <p14:creationId xmlns:p14="http://schemas.microsoft.com/office/powerpoint/2010/main" val="3367850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dirty="0">
                <a:solidFill>
                  <a:srgbClr val="222222"/>
                </a:solidFill>
                <a:effectLst/>
                <a:latin typeface="Calibri" panose="020F0502020204030204" pitchFamily="34" charset="0"/>
                <a:ea typeface="Calibri" panose="020F0502020204030204" pitchFamily="34" charset="0"/>
              </a:rPr>
              <a:t>(in which product customer spent, in which brand they wish to spent, how frequently they spent), </a:t>
            </a:r>
            <a:r>
              <a:rPr lang="en-IN" sz="1200" u="none" strike="noStrike" dirty="0">
                <a:solidFill>
                  <a:srgbClr val="FF0000"/>
                </a:solidFill>
                <a:effectLst/>
                <a:latin typeface="Calibri" panose="020F0502020204030204" pitchFamily="34" charset="0"/>
                <a:ea typeface="Calibri" panose="020F0502020204030204" pitchFamily="34" charset="0"/>
              </a:rPr>
              <a:t>shopping </a:t>
            </a:r>
            <a:r>
              <a:rPr lang="en-IN" sz="1200" u="none" strike="noStrike" dirty="0" err="1">
                <a:solidFill>
                  <a:srgbClr val="FF0000"/>
                </a:solidFill>
                <a:effectLst/>
                <a:latin typeface="Calibri" panose="020F0502020204030204" pitchFamily="34" charset="0"/>
                <a:ea typeface="Calibri" panose="020F0502020204030204" pitchFamily="34" charset="0"/>
              </a:rPr>
              <a:t>behavior</a:t>
            </a:r>
            <a:r>
              <a:rPr lang="en-IN" sz="1200" u="none" strike="noStrike" dirty="0">
                <a:solidFill>
                  <a:srgbClr val="FF0000"/>
                </a:solidFill>
                <a:effectLst/>
                <a:latin typeface="Calibri" panose="020F0502020204030204" pitchFamily="34" charset="0"/>
                <a:ea typeface="Calibri" panose="020F0502020204030204" pitchFamily="34" charset="0"/>
              </a:rPr>
              <a:t>, customer’s most liked product </a:t>
            </a:r>
            <a:r>
              <a:rPr lang="en-IN" sz="1200" u="none" strike="noStrike" dirty="0">
                <a:solidFill>
                  <a:srgbClr val="222222"/>
                </a:solidFill>
                <a:effectLst/>
                <a:latin typeface="Calibri" panose="020F0502020204030204" pitchFamily="34" charset="0"/>
                <a:ea typeface="Calibri" panose="020F0502020204030204" pitchFamily="34" charset="0"/>
              </a:rPr>
              <a:t>(so that they can keep those products in the store). </a:t>
            </a:r>
            <a:endParaRPr lang="en-IN" sz="1200" u="none" strike="noStrike" dirty="0">
              <a:effectLst/>
              <a:latin typeface="Arial" panose="020B0604020202020204" pitchFamily="34" charset="0"/>
              <a:ea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B5AACCC1-8FFB-4A66-8412-EB2D5341420E}" type="slidenum">
              <a:rPr lang="en-IN" smtClean="0"/>
              <a:t>15</a:t>
            </a:fld>
            <a:endParaRPr lang="en-IN"/>
          </a:p>
        </p:txBody>
      </p:sp>
    </p:spTree>
    <p:extLst>
      <p:ext uri="{BB962C8B-B14F-4D97-AF65-F5344CB8AC3E}">
        <p14:creationId xmlns:p14="http://schemas.microsoft.com/office/powerpoint/2010/main" val="2859215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dirty="0">
                <a:solidFill>
                  <a:srgbClr val="222222"/>
                </a:solidFill>
                <a:effectLst/>
                <a:latin typeface="Calibri" panose="020F0502020204030204" pitchFamily="34" charset="0"/>
                <a:ea typeface="Calibri" panose="020F0502020204030204" pitchFamily="34" charset="0"/>
              </a:rPr>
              <a:t>(in which product customer spent, in which brand they wish to spent, how frequently they spent), </a:t>
            </a:r>
            <a:r>
              <a:rPr lang="en-IN" sz="1200" u="none" strike="noStrike" dirty="0">
                <a:solidFill>
                  <a:srgbClr val="FF0000"/>
                </a:solidFill>
                <a:effectLst/>
                <a:latin typeface="Calibri" panose="020F0502020204030204" pitchFamily="34" charset="0"/>
                <a:ea typeface="Calibri" panose="020F0502020204030204" pitchFamily="34" charset="0"/>
              </a:rPr>
              <a:t>shopping </a:t>
            </a:r>
            <a:r>
              <a:rPr lang="en-IN" sz="1200" u="none" strike="noStrike" dirty="0" err="1">
                <a:solidFill>
                  <a:srgbClr val="FF0000"/>
                </a:solidFill>
                <a:effectLst/>
                <a:latin typeface="Calibri" panose="020F0502020204030204" pitchFamily="34" charset="0"/>
                <a:ea typeface="Calibri" panose="020F0502020204030204" pitchFamily="34" charset="0"/>
              </a:rPr>
              <a:t>behavior</a:t>
            </a:r>
            <a:r>
              <a:rPr lang="en-IN" sz="1200" u="none" strike="noStrike" dirty="0">
                <a:solidFill>
                  <a:srgbClr val="FF0000"/>
                </a:solidFill>
                <a:effectLst/>
                <a:latin typeface="Calibri" panose="020F0502020204030204" pitchFamily="34" charset="0"/>
                <a:ea typeface="Calibri" panose="020F0502020204030204" pitchFamily="34" charset="0"/>
              </a:rPr>
              <a:t>, customer’s most liked product </a:t>
            </a:r>
            <a:r>
              <a:rPr lang="en-IN" sz="1200" u="none" strike="noStrike" dirty="0">
                <a:solidFill>
                  <a:srgbClr val="222222"/>
                </a:solidFill>
                <a:effectLst/>
                <a:latin typeface="Calibri" panose="020F0502020204030204" pitchFamily="34" charset="0"/>
                <a:ea typeface="Calibri" panose="020F0502020204030204" pitchFamily="34" charset="0"/>
              </a:rPr>
              <a:t>(so that they can keep those products in the store). </a:t>
            </a:r>
            <a:endParaRPr lang="en-IN" sz="1200" u="none" strike="noStrike" dirty="0">
              <a:effectLst/>
              <a:latin typeface="Arial" panose="020B0604020202020204" pitchFamily="34" charset="0"/>
              <a:ea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B5AACCC1-8FFB-4A66-8412-EB2D5341420E}" type="slidenum">
              <a:rPr lang="en-IN" smtClean="0"/>
              <a:t>16</a:t>
            </a:fld>
            <a:endParaRPr lang="en-IN"/>
          </a:p>
        </p:txBody>
      </p:sp>
    </p:spTree>
    <p:extLst>
      <p:ext uri="{BB962C8B-B14F-4D97-AF65-F5344CB8AC3E}">
        <p14:creationId xmlns:p14="http://schemas.microsoft.com/office/powerpoint/2010/main" val="2475729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dirty="0">
                <a:solidFill>
                  <a:srgbClr val="222222"/>
                </a:solidFill>
                <a:effectLst/>
                <a:latin typeface="Calibri" panose="020F0502020204030204" pitchFamily="34" charset="0"/>
                <a:ea typeface="Calibri" panose="020F0502020204030204" pitchFamily="34" charset="0"/>
              </a:rPr>
              <a:t>(in which product customer spent, in which brand they wish to spent, how frequently they spent), </a:t>
            </a:r>
            <a:r>
              <a:rPr lang="en-IN" sz="1200" u="none" strike="noStrike" dirty="0">
                <a:solidFill>
                  <a:srgbClr val="FF0000"/>
                </a:solidFill>
                <a:effectLst/>
                <a:latin typeface="Calibri" panose="020F0502020204030204" pitchFamily="34" charset="0"/>
                <a:ea typeface="Calibri" panose="020F0502020204030204" pitchFamily="34" charset="0"/>
              </a:rPr>
              <a:t>shopping </a:t>
            </a:r>
            <a:r>
              <a:rPr lang="en-IN" sz="1200" u="none" strike="noStrike" dirty="0" err="1">
                <a:solidFill>
                  <a:srgbClr val="FF0000"/>
                </a:solidFill>
                <a:effectLst/>
                <a:latin typeface="Calibri" panose="020F0502020204030204" pitchFamily="34" charset="0"/>
                <a:ea typeface="Calibri" panose="020F0502020204030204" pitchFamily="34" charset="0"/>
              </a:rPr>
              <a:t>behavior</a:t>
            </a:r>
            <a:r>
              <a:rPr lang="en-IN" sz="1200" u="none" strike="noStrike" dirty="0">
                <a:solidFill>
                  <a:srgbClr val="FF0000"/>
                </a:solidFill>
                <a:effectLst/>
                <a:latin typeface="Calibri" panose="020F0502020204030204" pitchFamily="34" charset="0"/>
                <a:ea typeface="Calibri" panose="020F0502020204030204" pitchFamily="34" charset="0"/>
              </a:rPr>
              <a:t>, customer’s most liked product </a:t>
            </a:r>
            <a:r>
              <a:rPr lang="en-IN" sz="1200" u="none" strike="noStrike" dirty="0">
                <a:solidFill>
                  <a:srgbClr val="222222"/>
                </a:solidFill>
                <a:effectLst/>
                <a:latin typeface="Calibri" panose="020F0502020204030204" pitchFamily="34" charset="0"/>
                <a:ea typeface="Calibri" panose="020F0502020204030204" pitchFamily="34" charset="0"/>
              </a:rPr>
              <a:t>(so that they can keep those products in the store). </a:t>
            </a:r>
            <a:endParaRPr lang="en-IN" sz="1200" u="none" strike="noStrike" dirty="0">
              <a:effectLst/>
              <a:latin typeface="Arial" panose="020B0604020202020204" pitchFamily="34" charset="0"/>
              <a:ea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B5AACCC1-8FFB-4A66-8412-EB2D5341420E}" type="slidenum">
              <a:rPr lang="en-IN" smtClean="0"/>
              <a:t>17</a:t>
            </a:fld>
            <a:endParaRPr lang="en-IN"/>
          </a:p>
        </p:txBody>
      </p:sp>
    </p:spTree>
    <p:extLst>
      <p:ext uri="{BB962C8B-B14F-4D97-AF65-F5344CB8AC3E}">
        <p14:creationId xmlns:p14="http://schemas.microsoft.com/office/powerpoint/2010/main" val="3538071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dirty="0">
                <a:solidFill>
                  <a:srgbClr val="222222"/>
                </a:solidFill>
                <a:effectLst/>
                <a:latin typeface="Calibri" panose="020F0502020204030204" pitchFamily="34" charset="0"/>
                <a:ea typeface="Calibri" panose="020F0502020204030204" pitchFamily="34" charset="0"/>
              </a:rPr>
              <a:t>(in which product customer spent, in which brand they wish to spent, how frequently they spent), </a:t>
            </a:r>
            <a:r>
              <a:rPr lang="en-IN" sz="1200" u="none" strike="noStrike" dirty="0">
                <a:solidFill>
                  <a:srgbClr val="FF0000"/>
                </a:solidFill>
                <a:effectLst/>
                <a:latin typeface="Calibri" panose="020F0502020204030204" pitchFamily="34" charset="0"/>
                <a:ea typeface="Calibri" panose="020F0502020204030204" pitchFamily="34" charset="0"/>
              </a:rPr>
              <a:t>shopping </a:t>
            </a:r>
            <a:r>
              <a:rPr lang="en-IN" sz="1200" u="none" strike="noStrike" dirty="0" err="1">
                <a:solidFill>
                  <a:srgbClr val="FF0000"/>
                </a:solidFill>
                <a:effectLst/>
                <a:latin typeface="Calibri" panose="020F0502020204030204" pitchFamily="34" charset="0"/>
                <a:ea typeface="Calibri" panose="020F0502020204030204" pitchFamily="34" charset="0"/>
              </a:rPr>
              <a:t>behavior</a:t>
            </a:r>
            <a:r>
              <a:rPr lang="en-IN" sz="1200" u="none" strike="noStrike" dirty="0">
                <a:solidFill>
                  <a:srgbClr val="FF0000"/>
                </a:solidFill>
                <a:effectLst/>
                <a:latin typeface="Calibri" panose="020F0502020204030204" pitchFamily="34" charset="0"/>
                <a:ea typeface="Calibri" panose="020F0502020204030204" pitchFamily="34" charset="0"/>
              </a:rPr>
              <a:t>, customer’s most liked product </a:t>
            </a:r>
            <a:r>
              <a:rPr lang="en-IN" sz="1200" u="none" strike="noStrike" dirty="0">
                <a:solidFill>
                  <a:srgbClr val="222222"/>
                </a:solidFill>
                <a:effectLst/>
                <a:latin typeface="Calibri" panose="020F0502020204030204" pitchFamily="34" charset="0"/>
                <a:ea typeface="Calibri" panose="020F0502020204030204" pitchFamily="34" charset="0"/>
              </a:rPr>
              <a:t>(so that they can keep those products in the store). </a:t>
            </a:r>
            <a:endParaRPr lang="en-IN" sz="1200" u="none" strike="noStrike" dirty="0">
              <a:effectLst/>
              <a:latin typeface="Arial" panose="020B0604020202020204" pitchFamily="34" charset="0"/>
              <a:ea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B5AACCC1-8FFB-4A66-8412-EB2D5341420E}" type="slidenum">
              <a:rPr lang="en-IN" smtClean="0"/>
              <a:t>18</a:t>
            </a:fld>
            <a:endParaRPr lang="en-IN"/>
          </a:p>
        </p:txBody>
      </p:sp>
    </p:spTree>
    <p:extLst>
      <p:ext uri="{BB962C8B-B14F-4D97-AF65-F5344CB8AC3E}">
        <p14:creationId xmlns:p14="http://schemas.microsoft.com/office/powerpoint/2010/main" val="3926962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Internet cookies are increasingly used to track user behavior and to tailor content based on this behavior.</a:t>
            </a:r>
          </a:p>
          <a:p>
            <a:r>
              <a:rPr lang="en-IN" dirty="0"/>
              <a:t>HTTP cookies, or internet cookies, are built specifically for </a:t>
            </a:r>
            <a:r>
              <a:rPr lang="en-IN" b="1" dirty="0"/>
              <a:t>Internet web browsers</a:t>
            </a:r>
            <a:r>
              <a:rPr lang="en-IN" dirty="0"/>
              <a:t> to track, personalize, and save information about each user's session. A “session” just refers to the time you spend on a site. Cookies are created to identify you when you visit a new website.</a:t>
            </a:r>
          </a:p>
        </p:txBody>
      </p:sp>
      <p:sp>
        <p:nvSpPr>
          <p:cNvPr id="4" name="Slide Number Placeholder 3"/>
          <p:cNvSpPr>
            <a:spLocks noGrp="1"/>
          </p:cNvSpPr>
          <p:nvPr>
            <p:ph type="sldNum" sz="quarter" idx="5"/>
          </p:nvPr>
        </p:nvSpPr>
        <p:spPr/>
        <p:txBody>
          <a:bodyPr/>
          <a:lstStyle/>
          <a:p>
            <a:fld id="{B5AACCC1-8FFB-4A66-8412-EB2D5341420E}" type="slidenum">
              <a:rPr lang="en-IN" smtClean="0"/>
              <a:t>42</a:t>
            </a:fld>
            <a:endParaRPr lang="en-IN"/>
          </a:p>
        </p:txBody>
      </p:sp>
    </p:spTree>
    <p:extLst>
      <p:ext uri="{BB962C8B-B14F-4D97-AF65-F5344CB8AC3E}">
        <p14:creationId xmlns:p14="http://schemas.microsoft.com/office/powerpoint/2010/main" val="545621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156"/>
                </a:solidFill>
                <a:effectLst/>
                <a:latin typeface="arial" panose="020B0604020202020204" pitchFamily="34" charset="0"/>
              </a:rPr>
              <a:t>Moore's law is the observation that the number of transistors in a dense integrated circuit doubles about every two years. Moore's law is an observation and projection of a historical trend. Rather than a law of physics, it is an empirical relationship linked to gains from experience in production. </a:t>
            </a:r>
            <a:endParaRPr lang="en-IN" dirty="0"/>
          </a:p>
        </p:txBody>
      </p:sp>
      <p:sp>
        <p:nvSpPr>
          <p:cNvPr id="4" name="Slide Number Placeholder 3"/>
          <p:cNvSpPr>
            <a:spLocks noGrp="1"/>
          </p:cNvSpPr>
          <p:nvPr>
            <p:ph type="sldNum" sz="quarter" idx="5"/>
          </p:nvPr>
        </p:nvSpPr>
        <p:spPr/>
        <p:txBody>
          <a:bodyPr/>
          <a:lstStyle/>
          <a:p>
            <a:fld id="{B5AACCC1-8FFB-4A66-8412-EB2D5341420E}" type="slidenum">
              <a:rPr lang="en-IN" smtClean="0"/>
              <a:t>43</a:t>
            </a:fld>
            <a:endParaRPr lang="en-IN"/>
          </a:p>
        </p:txBody>
      </p:sp>
    </p:spTree>
    <p:extLst>
      <p:ext uri="{BB962C8B-B14F-4D97-AF65-F5344CB8AC3E}">
        <p14:creationId xmlns:p14="http://schemas.microsoft.com/office/powerpoint/2010/main" val="1711143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C998-5D9B-3B10-1264-6116277402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D62EBE1-4E80-2051-D045-756816B6D5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AE0DC45-8343-1652-3176-8C6132D06B73}"/>
              </a:ext>
            </a:extLst>
          </p:cNvPr>
          <p:cNvSpPr>
            <a:spLocks noGrp="1"/>
          </p:cNvSpPr>
          <p:nvPr>
            <p:ph type="dt" sz="half" idx="10"/>
          </p:nvPr>
        </p:nvSpPr>
        <p:spPr/>
        <p:txBody>
          <a:bodyPr/>
          <a:lstStyle/>
          <a:p>
            <a:fld id="{E6F00F66-8DAE-4983-BD89-8FEDD7835AFD}" type="datetimeFigureOut">
              <a:rPr lang="en-IN" smtClean="0"/>
              <a:t>14-07-2023</a:t>
            </a:fld>
            <a:endParaRPr lang="en-IN"/>
          </a:p>
        </p:txBody>
      </p:sp>
      <p:sp>
        <p:nvSpPr>
          <p:cNvPr id="5" name="Footer Placeholder 4">
            <a:extLst>
              <a:ext uri="{FF2B5EF4-FFF2-40B4-BE49-F238E27FC236}">
                <a16:creationId xmlns:a16="http://schemas.microsoft.com/office/drawing/2014/main" id="{C7A86262-07B9-6468-F68D-D3E2A4C358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D880BE-C15B-E205-8AB6-5A9EBE31371F}"/>
              </a:ext>
            </a:extLst>
          </p:cNvPr>
          <p:cNvSpPr>
            <a:spLocks noGrp="1"/>
          </p:cNvSpPr>
          <p:nvPr>
            <p:ph type="sldNum" sz="quarter" idx="12"/>
          </p:nvPr>
        </p:nvSpPr>
        <p:spPr/>
        <p:txBody>
          <a:bodyPr/>
          <a:lstStyle/>
          <a:p>
            <a:fld id="{3BC99E6A-E864-4A01-9E01-A6496E3915A0}" type="slidenum">
              <a:rPr lang="en-IN" smtClean="0"/>
              <a:t>‹#›</a:t>
            </a:fld>
            <a:endParaRPr lang="en-IN"/>
          </a:p>
        </p:txBody>
      </p:sp>
    </p:spTree>
    <p:extLst>
      <p:ext uri="{BB962C8B-B14F-4D97-AF65-F5344CB8AC3E}">
        <p14:creationId xmlns:p14="http://schemas.microsoft.com/office/powerpoint/2010/main" val="255036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E7D26-3C5C-B732-91F0-EA742313CA1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CCD676-2985-3DE7-A33D-F2709A9C82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F38164-5493-24F3-7FCA-955DC80351C8}"/>
              </a:ext>
            </a:extLst>
          </p:cNvPr>
          <p:cNvSpPr>
            <a:spLocks noGrp="1"/>
          </p:cNvSpPr>
          <p:nvPr>
            <p:ph type="dt" sz="half" idx="10"/>
          </p:nvPr>
        </p:nvSpPr>
        <p:spPr/>
        <p:txBody>
          <a:bodyPr/>
          <a:lstStyle/>
          <a:p>
            <a:fld id="{E6F00F66-8DAE-4983-BD89-8FEDD7835AFD}" type="datetimeFigureOut">
              <a:rPr lang="en-IN" smtClean="0"/>
              <a:t>14-07-2023</a:t>
            </a:fld>
            <a:endParaRPr lang="en-IN"/>
          </a:p>
        </p:txBody>
      </p:sp>
      <p:sp>
        <p:nvSpPr>
          <p:cNvPr id="5" name="Footer Placeholder 4">
            <a:extLst>
              <a:ext uri="{FF2B5EF4-FFF2-40B4-BE49-F238E27FC236}">
                <a16:creationId xmlns:a16="http://schemas.microsoft.com/office/drawing/2014/main" id="{8E135033-6F87-372D-6DA1-9485E161B7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6F5898-2B7B-0F68-884E-276B46BE932D}"/>
              </a:ext>
            </a:extLst>
          </p:cNvPr>
          <p:cNvSpPr>
            <a:spLocks noGrp="1"/>
          </p:cNvSpPr>
          <p:nvPr>
            <p:ph type="sldNum" sz="quarter" idx="12"/>
          </p:nvPr>
        </p:nvSpPr>
        <p:spPr/>
        <p:txBody>
          <a:bodyPr/>
          <a:lstStyle/>
          <a:p>
            <a:fld id="{3BC99E6A-E864-4A01-9E01-A6496E3915A0}" type="slidenum">
              <a:rPr lang="en-IN" smtClean="0"/>
              <a:t>‹#›</a:t>
            </a:fld>
            <a:endParaRPr lang="en-IN"/>
          </a:p>
        </p:txBody>
      </p:sp>
    </p:spTree>
    <p:extLst>
      <p:ext uri="{BB962C8B-B14F-4D97-AF65-F5344CB8AC3E}">
        <p14:creationId xmlns:p14="http://schemas.microsoft.com/office/powerpoint/2010/main" val="2375084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05F41B-AEBD-3CCA-14DD-A986A51D4A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258CAE-C6C9-FB80-876A-F13BE6B3B1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2EF6FD-1FF3-FC88-3829-56F9E65210AA}"/>
              </a:ext>
            </a:extLst>
          </p:cNvPr>
          <p:cNvSpPr>
            <a:spLocks noGrp="1"/>
          </p:cNvSpPr>
          <p:nvPr>
            <p:ph type="dt" sz="half" idx="10"/>
          </p:nvPr>
        </p:nvSpPr>
        <p:spPr/>
        <p:txBody>
          <a:bodyPr/>
          <a:lstStyle/>
          <a:p>
            <a:fld id="{E6F00F66-8DAE-4983-BD89-8FEDD7835AFD}" type="datetimeFigureOut">
              <a:rPr lang="en-IN" smtClean="0"/>
              <a:t>14-07-2023</a:t>
            </a:fld>
            <a:endParaRPr lang="en-IN"/>
          </a:p>
        </p:txBody>
      </p:sp>
      <p:sp>
        <p:nvSpPr>
          <p:cNvPr id="5" name="Footer Placeholder 4">
            <a:extLst>
              <a:ext uri="{FF2B5EF4-FFF2-40B4-BE49-F238E27FC236}">
                <a16:creationId xmlns:a16="http://schemas.microsoft.com/office/drawing/2014/main" id="{B1BAD48C-E349-BBFF-BA80-5671C9D513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088656-320B-7E7F-6B6B-36932C96E0D0}"/>
              </a:ext>
            </a:extLst>
          </p:cNvPr>
          <p:cNvSpPr>
            <a:spLocks noGrp="1"/>
          </p:cNvSpPr>
          <p:nvPr>
            <p:ph type="sldNum" sz="quarter" idx="12"/>
          </p:nvPr>
        </p:nvSpPr>
        <p:spPr/>
        <p:txBody>
          <a:bodyPr/>
          <a:lstStyle/>
          <a:p>
            <a:fld id="{3BC99E6A-E864-4A01-9E01-A6496E3915A0}" type="slidenum">
              <a:rPr lang="en-IN" smtClean="0"/>
              <a:t>‹#›</a:t>
            </a:fld>
            <a:endParaRPr lang="en-IN"/>
          </a:p>
        </p:txBody>
      </p:sp>
    </p:spTree>
    <p:extLst>
      <p:ext uri="{BB962C8B-B14F-4D97-AF65-F5344CB8AC3E}">
        <p14:creationId xmlns:p14="http://schemas.microsoft.com/office/powerpoint/2010/main" val="2827408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882BC-4EB7-1B41-516D-AF711D6FA79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6472C6-BB8C-062A-9CAE-29DF73CF24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B0BE59-8873-6E97-6E66-D253CB547784}"/>
              </a:ext>
            </a:extLst>
          </p:cNvPr>
          <p:cNvSpPr>
            <a:spLocks noGrp="1"/>
          </p:cNvSpPr>
          <p:nvPr>
            <p:ph type="dt" sz="half" idx="10"/>
          </p:nvPr>
        </p:nvSpPr>
        <p:spPr/>
        <p:txBody>
          <a:bodyPr/>
          <a:lstStyle/>
          <a:p>
            <a:fld id="{E6F00F66-8DAE-4983-BD89-8FEDD7835AFD}" type="datetimeFigureOut">
              <a:rPr lang="en-IN" smtClean="0"/>
              <a:t>14-07-2023</a:t>
            </a:fld>
            <a:endParaRPr lang="en-IN"/>
          </a:p>
        </p:txBody>
      </p:sp>
      <p:sp>
        <p:nvSpPr>
          <p:cNvPr id="5" name="Footer Placeholder 4">
            <a:extLst>
              <a:ext uri="{FF2B5EF4-FFF2-40B4-BE49-F238E27FC236}">
                <a16:creationId xmlns:a16="http://schemas.microsoft.com/office/drawing/2014/main" id="{89EFEBD8-A6AA-45D7-5D8A-C66ED4E96F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D5B69D-0DD8-94D6-DF04-A7BEF24C7006}"/>
              </a:ext>
            </a:extLst>
          </p:cNvPr>
          <p:cNvSpPr>
            <a:spLocks noGrp="1"/>
          </p:cNvSpPr>
          <p:nvPr>
            <p:ph type="sldNum" sz="quarter" idx="12"/>
          </p:nvPr>
        </p:nvSpPr>
        <p:spPr/>
        <p:txBody>
          <a:bodyPr/>
          <a:lstStyle/>
          <a:p>
            <a:fld id="{3BC99E6A-E864-4A01-9E01-A6496E3915A0}" type="slidenum">
              <a:rPr lang="en-IN" smtClean="0"/>
              <a:t>‹#›</a:t>
            </a:fld>
            <a:endParaRPr lang="en-IN"/>
          </a:p>
        </p:txBody>
      </p:sp>
    </p:spTree>
    <p:extLst>
      <p:ext uri="{BB962C8B-B14F-4D97-AF65-F5344CB8AC3E}">
        <p14:creationId xmlns:p14="http://schemas.microsoft.com/office/powerpoint/2010/main" val="4223562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5D492-C3DF-3EA4-D475-E844483AB9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FF29283-9818-2EB7-D34C-6844B51492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2969EE-E1FA-B372-57D7-3D3AE9BEFE02}"/>
              </a:ext>
            </a:extLst>
          </p:cNvPr>
          <p:cNvSpPr>
            <a:spLocks noGrp="1"/>
          </p:cNvSpPr>
          <p:nvPr>
            <p:ph type="dt" sz="half" idx="10"/>
          </p:nvPr>
        </p:nvSpPr>
        <p:spPr/>
        <p:txBody>
          <a:bodyPr/>
          <a:lstStyle/>
          <a:p>
            <a:fld id="{E6F00F66-8DAE-4983-BD89-8FEDD7835AFD}" type="datetimeFigureOut">
              <a:rPr lang="en-IN" smtClean="0"/>
              <a:t>14-07-2023</a:t>
            </a:fld>
            <a:endParaRPr lang="en-IN"/>
          </a:p>
        </p:txBody>
      </p:sp>
      <p:sp>
        <p:nvSpPr>
          <p:cNvPr id="5" name="Footer Placeholder 4">
            <a:extLst>
              <a:ext uri="{FF2B5EF4-FFF2-40B4-BE49-F238E27FC236}">
                <a16:creationId xmlns:a16="http://schemas.microsoft.com/office/drawing/2014/main" id="{88DD4717-30D5-83DC-BC51-D7153589A6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F15910-B8E5-C978-B0D2-B35B5F59E6D9}"/>
              </a:ext>
            </a:extLst>
          </p:cNvPr>
          <p:cNvSpPr>
            <a:spLocks noGrp="1"/>
          </p:cNvSpPr>
          <p:nvPr>
            <p:ph type="sldNum" sz="quarter" idx="12"/>
          </p:nvPr>
        </p:nvSpPr>
        <p:spPr/>
        <p:txBody>
          <a:bodyPr/>
          <a:lstStyle/>
          <a:p>
            <a:fld id="{3BC99E6A-E864-4A01-9E01-A6496E3915A0}" type="slidenum">
              <a:rPr lang="en-IN" smtClean="0"/>
              <a:t>‹#›</a:t>
            </a:fld>
            <a:endParaRPr lang="en-IN"/>
          </a:p>
        </p:txBody>
      </p:sp>
    </p:spTree>
    <p:extLst>
      <p:ext uri="{BB962C8B-B14F-4D97-AF65-F5344CB8AC3E}">
        <p14:creationId xmlns:p14="http://schemas.microsoft.com/office/powerpoint/2010/main" val="382423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49E43-7671-3B0B-A292-8B102C1A12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679041A-23F1-6E52-3479-A112D673C7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D09C31-FAB2-08BE-C7F7-E10F6A1B37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83C115A-533C-78EB-C28E-5306C3EC4E47}"/>
              </a:ext>
            </a:extLst>
          </p:cNvPr>
          <p:cNvSpPr>
            <a:spLocks noGrp="1"/>
          </p:cNvSpPr>
          <p:nvPr>
            <p:ph type="dt" sz="half" idx="10"/>
          </p:nvPr>
        </p:nvSpPr>
        <p:spPr/>
        <p:txBody>
          <a:bodyPr/>
          <a:lstStyle/>
          <a:p>
            <a:fld id="{E6F00F66-8DAE-4983-BD89-8FEDD7835AFD}" type="datetimeFigureOut">
              <a:rPr lang="en-IN" smtClean="0"/>
              <a:t>14-07-2023</a:t>
            </a:fld>
            <a:endParaRPr lang="en-IN"/>
          </a:p>
        </p:txBody>
      </p:sp>
      <p:sp>
        <p:nvSpPr>
          <p:cNvPr id="6" name="Footer Placeholder 5">
            <a:extLst>
              <a:ext uri="{FF2B5EF4-FFF2-40B4-BE49-F238E27FC236}">
                <a16:creationId xmlns:a16="http://schemas.microsoft.com/office/drawing/2014/main" id="{4D1379FA-2C06-9D07-85E4-050F0F3AB0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083A7C2-764E-6BF4-AAF3-48C958925DF9}"/>
              </a:ext>
            </a:extLst>
          </p:cNvPr>
          <p:cNvSpPr>
            <a:spLocks noGrp="1"/>
          </p:cNvSpPr>
          <p:nvPr>
            <p:ph type="sldNum" sz="quarter" idx="12"/>
          </p:nvPr>
        </p:nvSpPr>
        <p:spPr/>
        <p:txBody>
          <a:bodyPr/>
          <a:lstStyle/>
          <a:p>
            <a:fld id="{3BC99E6A-E864-4A01-9E01-A6496E3915A0}" type="slidenum">
              <a:rPr lang="en-IN" smtClean="0"/>
              <a:t>‹#›</a:t>
            </a:fld>
            <a:endParaRPr lang="en-IN"/>
          </a:p>
        </p:txBody>
      </p:sp>
    </p:spTree>
    <p:extLst>
      <p:ext uri="{BB962C8B-B14F-4D97-AF65-F5344CB8AC3E}">
        <p14:creationId xmlns:p14="http://schemas.microsoft.com/office/powerpoint/2010/main" val="2068771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E8D0-197C-685A-C70C-9A3201A5B84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EF413C5-F06C-84B4-E2DA-8896B9631E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7C644B-12BB-CBD4-9982-86EA4A333B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9D7E828-125E-7E30-9F36-8F432D9EED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12E7FA-182A-387A-6209-1A7F22C5AA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795045-390F-7214-F45B-2B1D7D0FAA8D}"/>
              </a:ext>
            </a:extLst>
          </p:cNvPr>
          <p:cNvSpPr>
            <a:spLocks noGrp="1"/>
          </p:cNvSpPr>
          <p:nvPr>
            <p:ph type="dt" sz="half" idx="10"/>
          </p:nvPr>
        </p:nvSpPr>
        <p:spPr/>
        <p:txBody>
          <a:bodyPr/>
          <a:lstStyle/>
          <a:p>
            <a:fld id="{E6F00F66-8DAE-4983-BD89-8FEDD7835AFD}" type="datetimeFigureOut">
              <a:rPr lang="en-IN" smtClean="0"/>
              <a:t>14-07-2023</a:t>
            </a:fld>
            <a:endParaRPr lang="en-IN"/>
          </a:p>
        </p:txBody>
      </p:sp>
      <p:sp>
        <p:nvSpPr>
          <p:cNvPr id="8" name="Footer Placeholder 7">
            <a:extLst>
              <a:ext uri="{FF2B5EF4-FFF2-40B4-BE49-F238E27FC236}">
                <a16:creationId xmlns:a16="http://schemas.microsoft.com/office/drawing/2014/main" id="{4E66EFAE-48B0-C457-468E-53E30A3E552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C9FDA48-6F98-E40A-2CFC-527CC83ADF90}"/>
              </a:ext>
            </a:extLst>
          </p:cNvPr>
          <p:cNvSpPr>
            <a:spLocks noGrp="1"/>
          </p:cNvSpPr>
          <p:nvPr>
            <p:ph type="sldNum" sz="quarter" idx="12"/>
          </p:nvPr>
        </p:nvSpPr>
        <p:spPr/>
        <p:txBody>
          <a:bodyPr/>
          <a:lstStyle/>
          <a:p>
            <a:fld id="{3BC99E6A-E864-4A01-9E01-A6496E3915A0}" type="slidenum">
              <a:rPr lang="en-IN" smtClean="0"/>
              <a:t>‹#›</a:t>
            </a:fld>
            <a:endParaRPr lang="en-IN"/>
          </a:p>
        </p:txBody>
      </p:sp>
    </p:spTree>
    <p:extLst>
      <p:ext uri="{BB962C8B-B14F-4D97-AF65-F5344CB8AC3E}">
        <p14:creationId xmlns:p14="http://schemas.microsoft.com/office/powerpoint/2010/main" val="924165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D644-8024-8073-A5B0-EA760FE370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7E24AE7-72A8-CF52-0290-218F6F3A5CBF}"/>
              </a:ext>
            </a:extLst>
          </p:cNvPr>
          <p:cNvSpPr>
            <a:spLocks noGrp="1"/>
          </p:cNvSpPr>
          <p:nvPr>
            <p:ph type="dt" sz="half" idx="10"/>
          </p:nvPr>
        </p:nvSpPr>
        <p:spPr/>
        <p:txBody>
          <a:bodyPr/>
          <a:lstStyle/>
          <a:p>
            <a:fld id="{E6F00F66-8DAE-4983-BD89-8FEDD7835AFD}" type="datetimeFigureOut">
              <a:rPr lang="en-IN" smtClean="0"/>
              <a:t>14-07-2023</a:t>
            </a:fld>
            <a:endParaRPr lang="en-IN"/>
          </a:p>
        </p:txBody>
      </p:sp>
      <p:sp>
        <p:nvSpPr>
          <p:cNvPr id="4" name="Footer Placeholder 3">
            <a:extLst>
              <a:ext uri="{FF2B5EF4-FFF2-40B4-BE49-F238E27FC236}">
                <a16:creationId xmlns:a16="http://schemas.microsoft.com/office/drawing/2014/main" id="{1716A6C6-98A7-E7AF-0D88-3DC7E1D39B7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9FEC86F-D95E-EB42-0ECF-1DDE95BBD113}"/>
              </a:ext>
            </a:extLst>
          </p:cNvPr>
          <p:cNvSpPr>
            <a:spLocks noGrp="1"/>
          </p:cNvSpPr>
          <p:nvPr>
            <p:ph type="sldNum" sz="quarter" idx="12"/>
          </p:nvPr>
        </p:nvSpPr>
        <p:spPr/>
        <p:txBody>
          <a:bodyPr/>
          <a:lstStyle/>
          <a:p>
            <a:fld id="{3BC99E6A-E864-4A01-9E01-A6496E3915A0}" type="slidenum">
              <a:rPr lang="en-IN" smtClean="0"/>
              <a:t>‹#›</a:t>
            </a:fld>
            <a:endParaRPr lang="en-IN"/>
          </a:p>
        </p:txBody>
      </p:sp>
    </p:spTree>
    <p:extLst>
      <p:ext uri="{BB962C8B-B14F-4D97-AF65-F5344CB8AC3E}">
        <p14:creationId xmlns:p14="http://schemas.microsoft.com/office/powerpoint/2010/main" val="3944069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E97999-C486-A453-6972-850F009D8006}"/>
              </a:ext>
            </a:extLst>
          </p:cNvPr>
          <p:cNvSpPr>
            <a:spLocks noGrp="1"/>
          </p:cNvSpPr>
          <p:nvPr>
            <p:ph type="dt" sz="half" idx="10"/>
          </p:nvPr>
        </p:nvSpPr>
        <p:spPr/>
        <p:txBody>
          <a:bodyPr/>
          <a:lstStyle/>
          <a:p>
            <a:fld id="{E6F00F66-8DAE-4983-BD89-8FEDD7835AFD}" type="datetimeFigureOut">
              <a:rPr lang="en-IN" smtClean="0"/>
              <a:t>14-07-2023</a:t>
            </a:fld>
            <a:endParaRPr lang="en-IN"/>
          </a:p>
        </p:txBody>
      </p:sp>
      <p:sp>
        <p:nvSpPr>
          <p:cNvPr id="3" name="Footer Placeholder 2">
            <a:extLst>
              <a:ext uri="{FF2B5EF4-FFF2-40B4-BE49-F238E27FC236}">
                <a16:creationId xmlns:a16="http://schemas.microsoft.com/office/drawing/2014/main" id="{E06D9BD5-5FAC-6C14-D49C-FD00BA7D28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710E8E1-527D-0D58-993E-7F71B41DC0B9}"/>
              </a:ext>
            </a:extLst>
          </p:cNvPr>
          <p:cNvSpPr>
            <a:spLocks noGrp="1"/>
          </p:cNvSpPr>
          <p:nvPr>
            <p:ph type="sldNum" sz="quarter" idx="12"/>
          </p:nvPr>
        </p:nvSpPr>
        <p:spPr/>
        <p:txBody>
          <a:bodyPr/>
          <a:lstStyle/>
          <a:p>
            <a:fld id="{3BC99E6A-E864-4A01-9E01-A6496E3915A0}" type="slidenum">
              <a:rPr lang="en-IN" smtClean="0"/>
              <a:t>‹#›</a:t>
            </a:fld>
            <a:endParaRPr lang="en-IN"/>
          </a:p>
        </p:txBody>
      </p:sp>
    </p:spTree>
    <p:extLst>
      <p:ext uri="{BB962C8B-B14F-4D97-AF65-F5344CB8AC3E}">
        <p14:creationId xmlns:p14="http://schemas.microsoft.com/office/powerpoint/2010/main" val="4030762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C2F1-E123-D2E6-0557-44F298F633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ADF5436-9B1F-25C9-96DB-C561297F51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580C383-5363-0818-0687-DB59BB4735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265B3A-533A-E412-D64C-DA1A5B1632C2}"/>
              </a:ext>
            </a:extLst>
          </p:cNvPr>
          <p:cNvSpPr>
            <a:spLocks noGrp="1"/>
          </p:cNvSpPr>
          <p:nvPr>
            <p:ph type="dt" sz="half" idx="10"/>
          </p:nvPr>
        </p:nvSpPr>
        <p:spPr/>
        <p:txBody>
          <a:bodyPr/>
          <a:lstStyle/>
          <a:p>
            <a:fld id="{E6F00F66-8DAE-4983-BD89-8FEDD7835AFD}" type="datetimeFigureOut">
              <a:rPr lang="en-IN" smtClean="0"/>
              <a:t>14-07-2023</a:t>
            </a:fld>
            <a:endParaRPr lang="en-IN"/>
          </a:p>
        </p:txBody>
      </p:sp>
      <p:sp>
        <p:nvSpPr>
          <p:cNvPr id="6" name="Footer Placeholder 5">
            <a:extLst>
              <a:ext uri="{FF2B5EF4-FFF2-40B4-BE49-F238E27FC236}">
                <a16:creationId xmlns:a16="http://schemas.microsoft.com/office/drawing/2014/main" id="{290B4F59-1ECD-365C-E8FE-A96F298825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9C01DDC-1414-632A-DEC6-1F49E44BC95E}"/>
              </a:ext>
            </a:extLst>
          </p:cNvPr>
          <p:cNvSpPr>
            <a:spLocks noGrp="1"/>
          </p:cNvSpPr>
          <p:nvPr>
            <p:ph type="sldNum" sz="quarter" idx="12"/>
          </p:nvPr>
        </p:nvSpPr>
        <p:spPr/>
        <p:txBody>
          <a:bodyPr/>
          <a:lstStyle/>
          <a:p>
            <a:fld id="{3BC99E6A-E864-4A01-9E01-A6496E3915A0}" type="slidenum">
              <a:rPr lang="en-IN" smtClean="0"/>
              <a:t>‹#›</a:t>
            </a:fld>
            <a:endParaRPr lang="en-IN"/>
          </a:p>
        </p:txBody>
      </p:sp>
    </p:spTree>
    <p:extLst>
      <p:ext uri="{BB962C8B-B14F-4D97-AF65-F5344CB8AC3E}">
        <p14:creationId xmlns:p14="http://schemas.microsoft.com/office/powerpoint/2010/main" val="861878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6FF7F-7F4B-F1D2-1BAB-7A1EAC5D92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A06FDD3-35CB-C3A3-F89C-F27D5B84AE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CCD11EC-7E9C-0C29-57F3-174CF73ED3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318378-C6B6-592A-AF39-CF350E99F45E}"/>
              </a:ext>
            </a:extLst>
          </p:cNvPr>
          <p:cNvSpPr>
            <a:spLocks noGrp="1"/>
          </p:cNvSpPr>
          <p:nvPr>
            <p:ph type="dt" sz="half" idx="10"/>
          </p:nvPr>
        </p:nvSpPr>
        <p:spPr/>
        <p:txBody>
          <a:bodyPr/>
          <a:lstStyle/>
          <a:p>
            <a:fld id="{E6F00F66-8DAE-4983-BD89-8FEDD7835AFD}" type="datetimeFigureOut">
              <a:rPr lang="en-IN" smtClean="0"/>
              <a:t>14-07-2023</a:t>
            </a:fld>
            <a:endParaRPr lang="en-IN"/>
          </a:p>
        </p:txBody>
      </p:sp>
      <p:sp>
        <p:nvSpPr>
          <p:cNvPr id="6" name="Footer Placeholder 5">
            <a:extLst>
              <a:ext uri="{FF2B5EF4-FFF2-40B4-BE49-F238E27FC236}">
                <a16:creationId xmlns:a16="http://schemas.microsoft.com/office/drawing/2014/main" id="{93609A16-467A-9F90-6804-60DE4269CB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06BF3D-8D63-4226-2C67-7BCAE0B9C1FA}"/>
              </a:ext>
            </a:extLst>
          </p:cNvPr>
          <p:cNvSpPr>
            <a:spLocks noGrp="1"/>
          </p:cNvSpPr>
          <p:nvPr>
            <p:ph type="sldNum" sz="quarter" idx="12"/>
          </p:nvPr>
        </p:nvSpPr>
        <p:spPr/>
        <p:txBody>
          <a:bodyPr/>
          <a:lstStyle/>
          <a:p>
            <a:fld id="{3BC99E6A-E864-4A01-9E01-A6496E3915A0}" type="slidenum">
              <a:rPr lang="en-IN" smtClean="0"/>
              <a:t>‹#›</a:t>
            </a:fld>
            <a:endParaRPr lang="en-IN"/>
          </a:p>
        </p:txBody>
      </p:sp>
    </p:spTree>
    <p:extLst>
      <p:ext uri="{BB962C8B-B14F-4D97-AF65-F5344CB8AC3E}">
        <p14:creationId xmlns:p14="http://schemas.microsoft.com/office/powerpoint/2010/main" val="3690795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111729-4B34-F4FC-5E5C-3BDE0C5B60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64BD0D-B056-2E27-DB5D-DFDF0A4AB3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9135EE-2A04-F0B6-6A52-206C8C1B73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F00F66-8DAE-4983-BD89-8FEDD7835AFD}" type="datetimeFigureOut">
              <a:rPr lang="en-IN" smtClean="0"/>
              <a:t>14-07-2023</a:t>
            </a:fld>
            <a:endParaRPr lang="en-IN"/>
          </a:p>
        </p:txBody>
      </p:sp>
      <p:sp>
        <p:nvSpPr>
          <p:cNvPr id="5" name="Footer Placeholder 4">
            <a:extLst>
              <a:ext uri="{FF2B5EF4-FFF2-40B4-BE49-F238E27FC236}">
                <a16:creationId xmlns:a16="http://schemas.microsoft.com/office/drawing/2014/main" id="{2E85A194-EFA0-E8F6-C896-75B4F58D31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CEF5646-B87B-EC19-A31F-3C6945D046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C99E6A-E864-4A01-9E01-A6496E3915A0}" type="slidenum">
              <a:rPr lang="en-IN" smtClean="0"/>
              <a:t>‹#›</a:t>
            </a:fld>
            <a:endParaRPr lang="en-IN"/>
          </a:p>
        </p:txBody>
      </p:sp>
    </p:spTree>
    <p:extLst>
      <p:ext uri="{BB962C8B-B14F-4D97-AF65-F5344CB8AC3E}">
        <p14:creationId xmlns:p14="http://schemas.microsoft.com/office/powerpoint/2010/main" val="2221678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k21academy.com/microsoft-azure/data-engineer/azure-data-lake/"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www.simplilearn.com/tutorials/big-data-tutorial"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59A7F5-C0E1-5D74-8186-5E9D0E833956}"/>
              </a:ext>
            </a:extLst>
          </p:cNvPr>
          <p:cNvSpPr txBox="1"/>
          <p:nvPr/>
        </p:nvSpPr>
        <p:spPr>
          <a:xfrm>
            <a:off x="591126" y="624299"/>
            <a:ext cx="10640291" cy="4524315"/>
          </a:xfrm>
          <a:prstGeom prst="rect">
            <a:avLst/>
          </a:prstGeom>
          <a:noFill/>
        </p:spPr>
        <p:txBody>
          <a:bodyPr wrap="square">
            <a:spAutoFit/>
          </a:bodyPr>
          <a:lstStyle/>
          <a:p>
            <a:pPr algn="just"/>
            <a:r>
              <a:rPr lang="en-US" b="0" i="0" dirty="0">
                <a:solidFill>
                  <a:srgbClr val="000000"/>
                </a:solidFill>
                <a:effectLst/>
                <a:latin typeface="Nunito" pitchFamily="2" charset="0"/>
              </a:rPr>
              <a:t>Hadoop File System was developed using distributed file system design. It is run on commodity hardware. Unlike other distributed systems, HDFS is highly </a:t>
            </a:r>
            <a:r>
              <a:rPr lang="en-US" b="0" i="0" dirty="0" err="1">
                <a:solidFill>
                  <a:srgbClr val="000000"/>
                </a:solidFill>
                <a:effectLst/>
                <a:latin typeface="Nunito" pitchFamily="2" charset="0"/>
              </a:rPr>
              <a:t>faulttolerant</a:t>
            </a:r>
            <a:r>
              <a:rPr lang="en-US" b="0" i="0" dirty="0">
                <a:solidFill>
                  <a:srgbClr val="000000"/>
                </a:solidFill>
                <a:effectLst/>
                <a:latin typeface="Nunito" pitchFamily="2" charset="0"/>
              </a:rPr>
              <a:t> and designed using low-cost hardware.</a:t>
            </a:r>
          </a:p>
          <a:p>
            <a:pPr algn="just"/>
            <a:endParaRPr lang="en-US" b="0" i="0" dirty="0">
              <a:solidFill>
                <a:srgbClr val="000000"/>
              </a:solidFill>
              <a:effectLst/>
              <a:latin typeface="Nunito" pitchFamily="2" charset="0"/>
            </a:endParaRPr>
          </a:p>
          <a:p>
            <a:pPr algn="just"/>
            <a:r>
              <a:rPr lang="en-US" b="0" i="0" dirty="0">
                <a:solidFill>
                  <a:srgbClr val="000000"/>
                </a:solidFill>
                <a:effectLst/>
                <a:latin typeface="Nunito" pitchFamily="2" charset="0"/>
              </a:rPr>
              <a:t>HDFS holds very large amount of data and provides easier access. To store such huge data, the files are stored across multiple machines. These files are stored in redundant fashion to rescue the system from possible data losses in case of failure. HDFS also makes applications available to parallel processing.</a:t>
            </a:r>
          </a:p>
          <a:p>
            <a:pPr algn="just"/>
            <a:endParaRPr lang="en-US" dirty="0">
              <a:solidFill>
                <a:srgbClr val="000000"/>
              </a:solidFill>
              <a:latin typeface="Nunito" pitchFamily="2" charset="0"/>
            </a:endParaRPr>
          </a:p>
          <a:p>
            <a:pPr algn="just"/>
            <a:endParaRPr lang="en-US" b="0" i="0" dirty="0">
              <a:solidFill>
                <a:srgbClr val="000000"/>
              </a:solidFill>
              <a:effectLst/>
              <a:latin typeface="Nunito" pitchFamily="2" charset="0"/>
            </a:endParaRPr>
          </a:p>
          <a:p>
            <a:pPr algn="l"/>
            <a:r>
              <a:rPr lang="en-US" b="0" i="0" u="sng" dirty="0">
                <a:solidFill>
                  <a:srgbClr val="000000"/>
                </a:solidFill>
                <a:effectLst/>
                <a:latin typeface="Heebo" pitchFamily="2" charset="-79"/>
                <a:cs typeface="Heebo" pitchFamily="2" charset="-79"/>
              </a:rPr>
              <a:t>Features of HDFS</a:t>
            </a:r>
          </a:p>
          <a:p>
            <a:pPr algn="l">
              <a:buFont typeface="Arial" panose="020B0604020202020204" pitchFamily="34" charset="0"/>
              <a:buChar char="•"/>
            </a:pPr>
            <a:r>
              <a:rPr lang="en-US" b="0" i="0" dirty="0">
                <a:solidFill>
                  <a:srgbClr val="000000"/>
                </a:solidFill>
                <a:effectLst/>
                <a:latin typeface="Nunito" pitchFamily="2" charset="0"/>
              </a:rPr>
              <a:t>It is suitable for the distributed storage and processing.</a:t>
            </a:r>
          </a:p>
          <a:p>
            <a:pPr algn="l">
              <a:buFont typeface="Arial" panose="020B0604020202020204" pitchFamily="34" charset="0"/>
              <a:buChar char="•"/>
            </a:pPr>
            <a:r>
              <a:rPr lang="en-US" b="0" i="0" dirty="0">
                <a:solidFill>
                  <a:srgbClr val="000000"/>
                </a:solidFill>
                <a:effectLst/>
                <a:latin typeface="Nunito" pitchFamily="2" charset="0"/>
              </a:rPr>
              <a:t>Hadoop provides a command interface to interact with HDFS.</a:t>
            </a:r>
          </a:p>
          <a:p>
            <a:pPr algn="l">
              <a:buFont typeface="Arial" panose="020B0604020202020204" pitchFamily="34" charset="0"/>
              <a:buChar char="•"/>
            </a:pPr>
            <a:r>
              <a:rPr lang="en-US" b="0" i="0" dirty="0">
                <a:solidFill>
                  <a:srgbClr val="000000"/>
                </a:solidFill>
                <a:effectLst/>
                <a:latin typeface="Nunito" pitchFamily="2" charset="0"/>
              </a:rPr>
              <a:t>The built-in servers of </a:t>
            </a:r>
            <a:r>
              <a:rPr lang="en-US" b="0" i="0" dirty="0" err="1">
                <a:solidFill>
                  <a:srgbClr val="000000"/>
                </a:solidFill>
                <a:effectLst/>
                <a:latin typeface="Nunito" pitchFamily="2" charset="0"/>
              </a:rPr>
              <a:t>namenode</a:t>
            </a:r>
            <a:r>
              <a:rPr lang="en-US" b="0" i="0" dirty="0">
                <a:solidFill>
                  <a:srgbClr val="000000"/>
                </a:solidFill>
                <a:effectLst/>
                <a:latin typeface="Nunito" pitchFamily="2" charset="0"/>
              </a:rPr>
              <a:t> and </a:t>
            </a:r>
            <a:r>
              <a:rPr lang="en-US" b="0" i="0" dirty="0" err="1">
                <a:solidFill>
                  <a:srgbClr val="000000"/>
                </a:solidFill>
                <a:effectLst/>
                <a:latin typeface="Nunito" pitchFamily="2" charset="0"/>
              </a:rPr>
              <a:t>datanode</a:t>
            </a:r>
            <a:r>
              <a:rPr lang="en-US" b="0" i="0" dirty="0">
                <a:solidFill>
                  <a:srgbClr val="000000"/>
                </a:solidFill>
                <a:effectLst/>
                <a:latin typeface="Nunito" pitchFamily="2" charset="0"/>
              </a:rPr>
              <a:t> help users to easily check the status of cluster.</a:t>
            </a:r>
          </a:p>
          <a:p>
            <a:pPr algn="l">
              <a:buFont typeface="Arial" panose="020B0604020202020204" pitchFamily="34" charset="0"/>
              <a:buChar char="•"/>
            </a:pPr>
            <a:r>
              <a:rPr lang="en-US" b="0" i="0" dirty="0">
                <a:solidFill>
                  <a:srgbClr val="000000"/>
                </a:solidFill>
                <a:effectLst/>
                <a:latin typeface="Nunito" pitchFamily="2" charset="0"/>
              </a:rPr>
              <a:t>Streaming access to file system data.</a:t>
            </a:r>
          </a:p>
          <a:p>
            <a:pPr algn="l">
              <a:buFont typeface="Arial" panose="020B0604020202020204" pitchFamily="34" charset="0"/>
              <a:buChar char="•"/>
            </a:pPr>
            <a:r>
              <a:rPr lang="en-US" b="0" i="0" dirty="0">
                <a:solidFill>
                  <a:srgbClr val="000000"/>
                </a:solidFill>
                <a:effectLst/>
                <a:latin typeface="Nunito" pitchFamily="2" charset="0"/>
              </a:rPr>
              <a:t>HDFS provides file permissions and authentication.</a:t>
            </a:r>
          </a:p>
        </p:txBody>
      </p:sp>
    </p:spTree>
    <p:extLst>
      <p:ext uri="{BB962C8B-B14F-4D97-AF65-F5344CB8AC3E}">
        <p14:creationId xmlns:p14="http://schemas.microsoft.com/office/powerpoint/2010/main" val="698992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EDA59-7904-07FC-6656-82068A85853D}"/>
              </a:ext>
            </a:extLst>
          </p:cNvPr>
          <p:cNvPicPr>
            <a:picLocks noChangeAspect="1"/>
          </p:cNvPicPr>
          <p:nvPr/>
        </p:nvPicPr>
        <p:blipFill>
          <a:blip r:embed="rId2"/>
          <a:stretch>
            <a:fillRect/>
          </a:stretch>
        </p:blipFill>
        <p:spPr>
          <a:xfrm>
            <a:off x="2160068" y="572738"/>
            <a:ext cx="7871864" cy="5028713"/>
          </a:xfrm>
          <a:prstGeom prst="rect">
            <a:avLst/>
          </a:prstGeom>
        </p:spPr>
      </p:pic>
    </p:spTree>
    <p:extLst>
      <p:ext uri="{BB962C8B-B14F-4D97-AF65-F5344CB8AC3E}">
        <p14:creationId xmlns:p14="http://schemas.microsoft.com/office/powerpoint/2010/main" val="238387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279101-C1A8-0D0C-8265-EE2441D2650F}"/>
              </a:ext>
            </a:extLst>
          </p:cNvPr>
          <p:cNvSpPr txBox="1"/>
          <p:nvPr/>
        </p:nvSpPr>
        <p:spPr>
          <a:xfrm>
            <a:off x="563418" y="310032"/>
            <a:ext cx="6742546" cy="5663089"/>
          </a:xfrm>
          <a:prstGeom prst="rect">
            <a:avLst/>
          </a:prstGeom>
          <a:noFill/>
        </p:spPr>
        <p:txBody>
          <a:bodyPr wrap="square">
            <a:spAutoFit/>
          </a:bodyPr>
          <a:lstStyle/>
          <a:p>
            <a:r>
              <a:rPr lang="en-US" sz="2400" b="1" dirty="0"/>
              <a:t>Characteristics of Data: </a:t>
            </a:r>
          </a:p>
          <a:p>
            <a:endParaRPr lang="en-US" dirty="0"/>
          </a:p>
          <a:p>
            <a:r>
              <a:rPr lang="en-US" sz="2000" dirty="0"/>
              <a:t>1</a:t>
            </a:r>
            <a:r>
              <a:rPr lang="en-US" sz="2000" u="sng" dirty="0"/>
              <a:t>.Composition</a:t>
            </a:r>
            <a:r>
              <a:rPr lang="en-US" sz="2000" dirty="0"/>
              <a:t>: The composition of data deals with the structure of data, that is, the sources of data, the granularity, the types, and the nature of data as to whether it is static or real-time streaming. </a:t>
            </a:r>
          </a:p>
          <a:p>
            <a:endParaRPr lang="en-US" sz="2000" dirty="0"/>
          </a:p>
          <a:p>
            <a:r>
              <a:rPr lang="en-US" sz="2000" dirty="0"/>
              <a:t>2.</a:t>
            </a:r>
            <a:r>
              <a:rPr lang="en-US" sz="2000" u="sng" dirty="0"/>
              <a:t>Condition</a:t>
            </a:r>
            <a:r>
              <a:rPr lang="en-US" sz="2000" dirty="0"/>
              <a:t>: The condition of data deals with the state of data, that is, "Can one use this data as is for analysis?" or "Does it require cleansing for further enhancement and enrichment?“</a:t>
            </a:r>
          </a:p>
          <a:p>
            <a:endParaRPr lang="en-US" sz="2000" dirty="0"/>
          </a:p>
          <a:p>
            <a:r>
              <a:rPr lang="en-US" sz="2000" dirty="0"/>
              <a:t>3.</a:t>
            </a:r>
            <a:r>
              <a:rPr lang="en-US" sz="2000" u="sng" dirty="0"/>
              <a:t>Context</a:t>
            </a:r>
            <a:r>
              <a:rPr lang="en-US" sz="2000" dirty="0"/>
              <a:t>: The context of data deals with "Where has this data been generated?" "Why was this data generated?" How sensitive is this data?" "What are the events associated with this data?" and so on. Small data (data as it existed prior to the big data revolution) is about certainty. It is about known data sources; it is about no major changes to the composition or context of data</a:t>
            </a:r>
            <a:endParaRPr lang="en-IN" sz="2000" dirty="0"/>
          </a:p>
        </p:txBody>
      </p:sp>
      <p:pic>
        <p:nvPicPr>
          <p:cNvPr id="7" name="Picture 6">
            <a:extLst>
              <a:ext uri="{FF2B5EF4-FFF2-40B4-BE49-F238E27FC236}">
                <a16:creationId xmlns:a16="http://schemas.microsoft.com/office/drawing/2014/main" id="{FE77B175-6308-529A-B0BB-B644CEA6BD87}"/>
              </a:ext>
            </a:extLst>
          </p:cNvPr>
          <p:cNvPicPr>
            <a:picLocks noChangeAspect="1"/>
          </p:cNvPicPr>
          <p:nvPr/>
        </p:nvPicPr>
        <p:blipFill rotWithShape="1">
          <a:blip r:embed="rId2"/>
          <a:srcRect l="5929" t="7537" r="9487" b="9979"/>
          <a:stretch/>
        </p:blipFill>
        <p:spPr>
          <a:xfrm>
            <a:off x="7490690" y="1560945"/>
            <a:ext cx="4635437" cy="2133601"/>
          </a:xfrm>
          <a:prstGeom prst="rect">
            <a:avLst/>
          </a:prstGeom>
        </p:spPr>
      </p:pic>
    </p:spTree>
    <p:extLst>
      <p:ext uri="{BB962C8B-B14F-4D97-AF65-F5344CB8AC3E}">
        <p14:creationId xmlns:p14="http://schemas.microsoft.com/office/powerpoint/2010/main" val="2300674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0ADD20-5FB1-2F31-3100-8788F7562E6D}"/>
              </a:ext>
            </a:extLst>
          </p:cNvPr>
          <p:cNvPicPr>
            <a:picLocks noChangeAspect="1"/>
          </p:cNvPicPr>
          <p:nvPr/>
        </p:nvPicPr>
        <p:blipFill>
          <a:blip r:embed="rId2"/>
          <a:stretch>
            <a:fillRect/>
          </a:stretch>
        </p:blipFill>
        <p:spPr>
          <a:xfrm>
            <a:off x="1043709" y="193219"/>
            <a:ext cx="8268511" cy="6447725"/>
          </a:xfrm>
          <a:prstGeom prst="rect">
            <a:avLst/>
          </a:prstGeom>
        </p:spPr>
      </p:pic>
    </p:spTree>
    <p:extLst>
      <p:ext uri="{BB962C8B-B14F-4D97-AF65-F5344CB8AC3E}">
        <p14:creationId xmlns:p14="http://schemas.microsoft.com/office/powerpoint/2010/main" val="80049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F6C0-63B7-43A3-F917-E9727AD94B5E}"/>
              </a:ext>
            </a:extLst>
          </p:cNvPr>
          <p:cNvSpPr>
            <a:spLocks noGrp="1"/>
          </p:cNvSpPr>
          <p:nvPr>
            <p:ph type="ctrTitle"/>
          </p:nvPr>
        </p:nvSpPr>
        <p:spPr>
          <a:xfrm>
            <a:off x="1716833" y="133318"/>
            <a:ext cx="8677470" cy="582029"/>
          </a:xfrm>
        </p:spPr>
        <p:txBody>
          <a:bodyPr>
            <a:normAutofit fontScale="90000"/>
          </a:bodyPr>
          <a:lstStyle/>
          <a:p>
            <a:r>
              <a:rPr lang="en-IN" dirty="0"/>
              <a:t>Applications of Big Data</a:t>
            </a:r>
          </a:p>
        </p:txBody>
      </p:sp>
      <p:sp>
        <p:nvSpPr>
          <p:cNvPr id="3" name="Subtitle 2">
            <a:extLst>
              <a:ext uri="{FF2B5EF4-FFF2-40B4-BE49-F238E27FC236}">
                <a16:creationId xmlns:a16="http://schemas.microsoft.com/office/drawing/2014/main" id="{2C5DBE2A-DFFA-E42E-1E45-A2A10A162D30}"/>
              </a:ext>
            </a:extLst>
          </p:cNvPr>
          <p:cNvSpPr>
            <a:spLocks noGrp="1"/>
          </p:cNvSpPr>
          <p:nvPr>
            <p:ph type="subTitle" idx="1"/>
          </p:nvPr>
        </p:nvSpPr>
        <p:spPr>
          <a:xfrm>
            <a:off x="348342" y="1026789"/>
            <a:ext cx="11594841" cy="5067034"/>
          </a:xfrm>
        </p:spPr>
        <p:txBody>
          <a:bodyPr>
            <a:normAutofit fontScale="92500" lnSpcReduction="20000"/>
          </a:bodyPr>
          <a:lstStyle/>
          <a:p>
            <a:pPr algn="l"/>
            <a:r>
              <a:rPr lang="en-IN" sz="2000" b="1" dirty="0">
                <a:solidFill>
                  <a:srgbClr val="222222"/>
                </a:solidFill>
                <a:effectLst/>
                <a:latin typeface="Calibri" panose="020F0502020204030204" pitchFamily="34" charset="0"/>
                <a:ea typeface="Calibri" panose="020F0502020204030204" pitchFamily="34" charset="0"/>
              </a:rPr>
              <a:t>a. </a:t>
            </a:r>
            <a:r>
              <a:rPr lang="en-IN" sz="2000" b="1" u="sng" dirty="0">
                <a:solidFill>
                  <a:srgbClr val="222222"/>
                </a:solidFill>
                <a:effectLst/>
                <a:latin typeface="Calibri" panose="020F0502020204030204" pitchFamily="34" charset="0"/>
                <a:ea typeface="Calibri" panose="020F0502020204030204" pitchFamily="34" charset="0"/>
              </a:rPr>
              <a:t>Tracking Customer Spending Habit, Shopping </a:t>
            </a:r>
            <a:r>
              <a:rPr lang="en-IN" sz="2000" b="1" u="sng" dirty="0" err="1">
                <a:solidFill>
                  <a:srgbClr val="222222"/>
                </a:solidFill>
                <a:effectLst/>
                <a:latin typeface="Calibri" panose="020F0502020204030204" pitchFamily="34" charset="0"/>
                <a:ea typeface="Calibri" panose="020F0502020204030204" pitchFamily="34" charset="0"/>
              </a:rPr>
              <a:t>Behavior</a:t>
            </a:r>
            <a:r>
              <a:rPr lang="en-IN" sz="2000" b="1" dirty="0">
                <a:solidFill>
                  <a:srgbClr val="222222"/>
                </a:solidFill>
                <a:effectLst/>
                <a:latin typeface="Calibri" panose="020F0502020204030204" pitchFamily="34" charset="0"/>
                <a:ea typeface="Calibri" panose="020F0502020204030204" pitchFamily="34" charset="0"/>
              </a:rPr>
              <a:t>: </a:t>
            </a:r>
            <a:r>
              <a:rPr lang="en-IN" sz="2000" u="none" strike="noStrike" dirty="0">
                <a:solidFill>
                  <a:srgbClr val="222222"/>
                </a:solidFill>
                <a:effectLst/>
                <a:latin typeface="Calibri" panose="020F0502020204030204" pitchFamily="34" charset="0"/>
                <a:ea typeface="Calibri" panose="020F0502020204030204" pitchFamily="34" charset="0"/>
              </a:rPr>
              <a:t>In big retails store (like Amazon, Walmart, Big Bazar etc.) management team has to keep </a:t>
            </a:r>
            <a:r>
              <a:rPr lang="en-IN" sz="2000" u="none" strike="noStrike" dirty="0">
                <a:solidFill>
                  <a:srgbClr val="FF0000"/>
                </a:solidFill>
                <a:effectLst/>
                <a:latin typeface="Calibri" panose="020F0502020204030204" pitchFamily="34" charset="0"/>
                <a:ea typeface="Calibri" panose="020F0502020204030204" pitchFamily="34" charset="0"/>
              </a:rPr>
              <a:t>data of customer’s spending habit</a:t>
            </a:r>
            <a:r>
              <a:rPr lang="en-IN" sz="2000" u="none" strike="noStrike" dirty="0">
                <a:solidFill>
                  <a:srgbClr val="00B050"/>
                </a:solidFill>
                <a:effectLst/>
                <a:latin typeface="Calibri" panose="020F0502020204030204" pitchFamily="34" charset="0"/>
                <a:ea typeface="Calibri" panose="020F0502020204030204" pitchFamily="34" charset="0"/>
              </a:rPr>
              <a:t>, shopping </a:t>
            </a:r>
            <a:r>
              <a:rPr lang="en-IN" sz="2000" u="none" strike="noStrike" dirty="0" err="1">
                <a:solidFill>
                  <a:srgbClr val="00B050"/>
                </a:solidFill>
                <a:effectLst/>
                <a:latin typeface="Calibri" panose="020F0502020204030204" pitchFamily="34" charset="0"/>
                <a:ea typeface="Calibri" panose="020F0502020204030204" pitchFamily="34" charset="0"/>
              </a:rPr>
              <a:t>behavior</a:t>
            </a:r>
            <a:r>
              <a:rPr lang="en-IN" sz="2000" u="none" strike="noStrike" dirty="0">
                <a:solidFill>
                  <a:srgbClr val="FF0000"/>
                </a:solidFill>
                <a:effectLst/>
                <a:latin typeface="Calibri" panose="020F0502020204030204" pitchFamily="34" charset="0"/>
                <a:ea typeface="Calibri" panose="020F0502020204030204" pitchFamily="34" charset="0"/>
              </a:rPr>
              <a:t>, customer’s most liked product.</a:t>
            </a:r>
          </a:p>
          <a:p>
            <a:pPr algn="l"/>
            <a:r>
              <a:rPr lang="en-IN" sz="2000" dirty="0">
                <a:solidFill>
                  <a:srgbClr val="222222"/>
                </a:solidFill>
                <a:effectLst/>
                <a:latin typeface="Calibri" panose="020F0502020204030204" pitchFamily="34" charset="0"/>
                <a:ea typeface="Calibri" panose="020F0502020204030204" pitchFamily="34" charset="0"/>
              </a:rPr>
              <a:t>Banking sector uses their customer’s spending </a:t>
            </a:r>
            <a:r>
              <a:rPr lang="en-IN" sz="2000" dirty="0" err="1">
                <a:solidFill>
                  <a:srgbClr val="222222"/>
                </a:solidFill>
                <a:effectLst/>
                <a:latin typeface="Calibri" panose="020F0502020204030204" pitchFamily="34" charset="0"/>
                <a:ea typeface="Calibri" panose="020F0502020204030204" pitchFamily="34" charset="0"/>
              </a:rPr>
              <a:t>behavior</a:t>
            </a:r>
            <a:r>
              <a:rPr lang="en-IN" sz="2000" dirty="0">
                <a:solidFill>
                  <a:srgbClr val="222222"/>
                </a:solidFill>
                <a:effectLst/>
                <a:latin typeface="Calibri" panose="020F0502020204030204" pitchFamily="34" charset="0"/>
                <a:ea typeface="Calibri" panose="020F0502020204030204" pitchFamily="34" charset="0"/>
              </a:rPr>
              <a:t>-related data so that they can provide the offer to a particular customer to buy his particular liked product by using the </a:t>
            </a:r>
            <a:r>
              <a:rPr lang="en-IN" sz="2000" dirty="0">
                <a:solidFill>
                  <a:srgbClr val="0070C0"/>
                </a:solidFill>
                <a:effectLst/>
                <a:latin typeface="Calibri" panose="020F0502020204030204" pitchFamily="34" charset="0"/>
                <a:ea typeface="Calibri" panose="020F0502020204030204" pitchFamily="34" charset="0"/>
              </a:rPr>
              <a:t>bank's credit or debit card with discount</a:t>
            </a:r>
            <a:r>
              <a:rPr lang="en-IN" sz="2000" dirty="0">
                <a:solidFill>
                  <a:srgbClr val="222222"/>
                </a:solidFill>
                <a:effectLst/>
                <a:latin typeface="Calibri" panose="020F0502020204030204" pitchFamily="34" charset="0"/>
                <a:ea typeface="Calibri" panose="020F0502020204030204" pitchFamily="34" charset="0"/>
              </a:rPr>
              <a:t> or cashback. </a:t>
            </a:r>
          </a:p>
          <a:p>
            <a:pPr algn="l"/>
            <a:endParaRPr lang="en-IN" sz="2000" dirty="0">
              <a:solidFill>
                <a:srgbClr val="222222"/>
              </a:solidFill>
              <a:effectLst/>
              <a:latin typeface="Calibri" panose="020F0502020204030204" pitchFamily="34" charset="0"/>
              <a:ea typeface="Calibri" panose="020F0502020204030204" pitchFamily="34" charset="0"/>
            </a:endParaRPr>
          </a:p>
          <a:p>
            <a:pPr algn="l"/>
            <a:r>
              <a:rPr lang="en-IN" sz="2000" b="1" dirty="0">
                <a:solidFill>
                  <a:srgbClr val="222222"/>
                </a:solidFill>
                <a:effectLst/>
                <a:latin typeface="Calibri" panose="020F0502020204030204" pitchFamily="34" charset="0"/>
                <a:ea typeface="Calibri" panose="020F0502020204030204" pitchFamily="34" charset="0"/>
              </a:rPr>
              <a:t>b.</a:t>
            </a:r>
            <a:r>
              <a:rPr lang="en-IN" sz="2000" b="1" u="sng" dirty="0">
                <a:solidFill>
                  <a:srgbClr val="222222"/>
                </a:solidFill>
                <a:effectLst/>
                <a:latin typeface="Calibri" panose="020F0502020204030204" pitchFamily="34" charset="0"/>
                <a:ea typeface="Calibri" panose="020F0502020204030204" pitchFamily="34" charset="0"/>
              </a:rPr>
              <a:t> Recommendation</a:t>
            </a:r>
            <a:r>
              <a:rPr lang="en-IN" sz="2000" dirty="0">
                <a:solidFill>
                  <a:srgbClr val="222222"/>
                </a:solidFill>
                <a:effectLst/>
                <a:latin typeface="Calibri" panose="020F0502020204030204" pitchFamily="34" charset="0"/>
                <a:ea typeface="Calibri" panose="020F0502020204030204" pitchFamily="34" charset="0"/>
              </a:rPr>
              <a:t>: </a:t>
            </a:r>
            <a:endParaRPr lang="en-IN" sz="2000"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IN" sz="2000" u="none" strike="noStrike" dirty="0">
                <a:solidFill>
                  <a:srgbClr val="222222"/>
                </a:solidFill>
                <a:effectLst/>
                <a:latin typeface="Calibri" panose="020F0502020204030204" pitchFamily="34" charset="0"/>
                <a:ea typeface="Calibri" panose="020F0502020204030204" pitchFamily="34" charset="0"/>
              </a:rPr>
              <a:t>By tracking </a:t>
            </a:r>
            <a:r>
              <a:rPr lang="en-IN" sz="2000" u="none" strike="noStrike" dirty="0">
                <a:solidFill>
                  <a:srgbClr val="00B0F0"/>
                </a:solidFill>
                <a:effectLst/>
                <a:latin typeface="Calibri" panose="020F0502020204030204" pitchFamily="34" charset="0"/>
                <a:ea typeface="Calibri" panose="020F0502020204030204" pitchFamily="34" charset="0"/>
              </a:rPr>
              <a:t>customer spending habits, shopping </a:t>
            </a:r>
            <a:r>
              <a:rPr lang="en-IN" sz="2000" u="none" strike="noStrike" dirty="0" err="1">
                <a:solidFill>
                  <a:srgbClr val="00B0F0"/>
                </a:solidFill>
                <a:effectLst/>
                <a:latin typeface="Calibri" panose="020F0502020204030204" pitchFamily="34" charset="0"/>
                <a:ea typeface="Calibri" panose="020F0502020204030204" pitchFamily="34" charset="0"/>
              </a:rPr>
              <a:t>behavior</a:t>
            </a:r>
            <a:r>
              <a:rPr lang="en-IN" sz="2000" u="none" strike="noStrike" dirty="0">
                <a:solidFill>
                  <a:srgbClr val="222222"/>
                </a:solidFill>
                <a:effectLst/>
                <a:latin typeface="Calibri" panose="020F0502020204030204" pitchFamily="34" charset="0"/>
                <a:ea typeface="Calibri" panose="020F0502020204030204" pitchFamily="34" charset="0"/>
              </a:rPr>
              <a:t>, Big retails stores provide a recommendation to the customer. </a:t>
            </a:r>
            <a:endParaRPr lang="en-IN" sz="2000" u="none" strike="noStrike" dirty="0">
              <a:effectLst/>
              <a:latin typeface="Arial" panose="020B0604020202020204" pitchFamily="34" charset="0"/>
              <a:ea typeface="Arial" panose="020B0604020202020204" pitchFamily="34" charset="0"/>
            </a:endParaRPr>
          </a:p>
          <a:p>
            <a:pPr marL="342900" lvl="0" indent="-342900" algn="l">
              <a:lnSpc>
                <a:spcPct val="115000"/>
              </a:lnSpc>
              <a:buFont typeface="Arial" panose="020B0604020202020204" pitchFamily="34" charset="0"/>
              <a:buChar char="➔"/>
            </a:pPr>
            <a:r>
              <a:rPr lang="en-IN" sz="2000" u="none" strike="noStrike" dirty="0">
                <a:solidFill>
                  <a:srgbClr val="222222"/>
                </a:solidFill>
                <a:effectLst/>
                <a:latin typeface="Calibri" panose="020F0502020204030204" pitchFamily="34" charset="0"/>
                <a:ea typeface="Calibri" panose="020F0502020204030204" pitchFamily="34" charset="0"/>
              </a:rPr>
              <a:t>E-commerce sites like Amazon, Walmart, and Flipkart do product recommendations. </a:t>
            </a:r>
          </a:p>
          <a:p>
            <a:pPr>
              <a:lnSpc>
                <a:spcPct val="115000"/>
              </a:lnSpc>
            </a:pPr>
            <a:endParaRPr lang="en-IN" sz="2000" b="1" dirty="0">
              <a:solidFill>
                <a:srgbClr val="222222"/>
              </a:solidFill>
              <a:effectLst/>
              <a:latin typeface="Calibri" panose="020F0502020204030204" pitchFamily="34" charset="0"/>
              <a:ea typeface="Calibri" panose="020F0502020204030204" pitchFamily="34" charset="0"/>
            </a:endParaRPr>
          </a:p>
          <a:p>
            <a:pPr algn="l">
              <a:lnSpc>
                <a:spcPct val="115000"/>
              </a:lnSpc>
            </a:pPr>
            <a:r>
              <a:rPr lang="en-IN" sz="2000" b="1" dirty="0">
                <a:solidFill>
                  <a:srgbClr val="222222"/>
                </a:solidFill>
                <a:effectLst/>
                <a:latin typeface="Calibri" panose="020F0502020204030204" pitchFamily="34" charset="0"/>
                <a:ea typeface="Calibri" panose="020F0502020204030204" pitchFamily="34" charset="0"/>
              </a:rPr>
              <a:t>c. </a:t>
            </a:r>
            <a:r>
              <a:rPr lang="en-IN" sz="2000" b="1" u="sng" dirty="0">
                <a:solidFill>
                  <a:srgbClr val="222222"/>
                </a:solidFill>
                <a:effectLst/>
                <a:latin typeface="Calibri" panose="020F0502020204030204" pitchFamily="34" charset="0"/>
                <a:ea typeface="Calibri" panose="020F0502020204030204" pitchFamily="34" charset="0"/>
              </a:rPr>
              <a:t>Smart Traffic System</a:t>
            </a:r>
            <a:r>
              <a:rPr lang="en-IN" sz="2000" b="1" dirty="0">
                <a:solidFill>
                  <a:srgbClr val="222222"/>
                </a:solidFill>
                <a:effectLst/>
                <a:latin typeface="Calibri" panose="020F0502020204030204" pitchFamily="34" charset="0"/>
                <a:ea typeface="Calibri" panose="020F0502020204030204" pitchFamily="34" charset="0"/>
              </a:rPr>
              <a:t>:</a:t>
            </a:r>
            <a:r>
              <a:rPr lang="en-IN" sz="2000" dirty="0">
                <a:solidFill>
                  <a:srgbClr val="222222"/>
                </a:solidFill>
                <a:effectLst/>
                <a:latin typeface="Calibri" panose="020F0502020204030204" pitchFamily="34" charset="0"/>
                <a:ea typeface="Calibri" panose="020F0502020204030204" pitchFamily="34" charset="0"/>
              </a:rPr>
              <a:t> </a:t>
            </a:r>
            <a:endParaRPr lang="en-IN" sz="2000" dirty="0">
              <a:effectLst/>
              <a:latin typeface="Arial" panose="020B0604020202020204" pitchFamily="34" charset="0"/>
              <a:ea typeface="Arial" panose="020B0604020202020204" pitchFamily="34" charset="0"/>
            </a:endParaRPr>
          </a:p>
          <a:p>
            <a:pPr marL="342900" lvl="0" indent="-342900" algn="l">
              <a:lnSpc>
                <a:spcPct val="115000"/>
              </a:lnSpc>
              <a:buFont typeface="Arial" panose="020B0604020202020204" pitchFamily="34" charset="0"/>
              <a:buChar char="➔"/>
            </a:pPr>
            <a:r>
              <a:rPr lang="en-IN" sz="2000" u="none" strike="noStrike" dirty="0">
                <a:solidFill>
                  <a:srgbClr val="222222"/>
                </a:solidFill>
                <a:effectLst/>
                <a:latin typeface="Calibri" panose="020F0502020204030204" pitchFamily="34" charset="0"/>
                <a:ea typeface="Calibri" panose="020F0502020204030204" pitchFamily="34" charset="0"/>
              </a:rPr>
              <a:t>Data about the condition of the traffic of different roads, collected through cameras kept beside the road, at entry and exit points of the city, GPS devices placed in the vehicle (Ola, Uber cab, etc.). </a:t>
            </a:r>
          </a:p>
          <a:p>
            <a:pPr marL="342900" lvl="0" indent="-342900" algn="l">
              <a:lnSpc>
                <a:spcPct val="115000"/>
              </a:lnSpc>
              <a:buFont typeface="Arial" panose="020B0604020202020204" pitchFamily="34" charset="0"/>
              <a:buChar char="➔"/>
            </a:pPr>
            <a:endParaRPr lang="en-IN" sz="2000" u="none" strike="noStrike" dirty="0">
              <a:effectLst/>
              <a:latin typeface="Arial" panose="020B0604020202020204" pitchFamily="34" charset="0"/>
              <a:ea typeface="Arial" panose="020B0604020202020204" pitchFamily="34" charset="0"/>
            </a:endParaRPr>
          </a:p>
          <a:p>
            <a:pPr algn="l"/>
            <a:endParaRPr lang="en-IN" sz="2000" dirty="0">
              <a:solidFill>
                <a:srgbClr val="FF0000"/>
              </a:solidFill>
              <a:latin typeface="Calibri" panose="020F0502020204030204" pitchFamily="34" charset="0"/>
              <a:ea typeface="Calibri" panose="020F0502020204030204" pitchFamily="34" charset="0"/>
            </a:endParaRPr>
          </a:p>
          <a:p>
            <a:pPr algn="l"/>
            <a:endParaRPr lang="en-IN" sz="2000" u="none" strike="noStrike" dirty="0">
              <a:solidFill>
                <a:srgbClr val="FF0000"/>
              </a:solidFill>
              <a:effectLst/>
              <a:latin typeface="Calibri" panose="020F0502020204030204" pitchFamily="34" charset="0"/>
              <a:ea typeface="Calibri" panose="020F0502020204030204" pitchFamily="34" charset="0"/>
            </a:endParaRPr>
          </a:p>
          <a:p>
            <a:pPr algn="l"/>
            <a:endParaRPr lang="en-IN" sz="2000" u="none" strike="noStrike" dirty="0">
              <a:effectLst/>
              <a:latin typeface="Arial" panose="020B0604020202020204" pitchFamily="34" charset="0"/>
              <a:ea typeface="Arial" panose="020B0604020202020204" pitchFamily="34" charset="0"/>
            </a:endParaRPr>
          </a:p>
          <a:p>
            <a:pPr algn="l"/>
            <a:endParaRPr lang="en-IN" sz="2800" dirty="0"/>
          </a:p>
        </p:txBody>
      </p:sp>
    </p:spTree>
    <p:extLst>
      <p:ext uri="{BB962C8B-B14F-4D97-AF65-F5344CB8AC3E}">
        <p14:creationId xmlns:p14="http://schemas.microsoft.com/office/powerpoint/2010/main" val="225692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F6C0-63B7-43A3-F917-E9727AD94B5E}"/>
              </a:ext>
            </a:extLst>
          </p:cNvPr>
          <p:cNvSpPr>
            <a:spLocks noGrp="1"/>
          </p:cNvSpPr>
          <p:nvPr>
            <p:ph type="ctrTitle"/>
          </p:nvPr>
        </p:nvSpPr>
        <p:spPr>
          <a:xfrm>
            <a:off x="1716833" y="133318"/>
            <a:ext cx="8677470" cy="582029"/>
          </a:xfrm>
        </p:spPr>
        <p:txBody>
          <a:bodyPr>
            <a:normAutofit fontScale="90000"/>
          </a:bodyPr>
          <a:lstStyle/>
          <a:p>
            <a:r>
              <a:rPr lang="en-IN" dirty="0"/>
              <a:t>Applications of Big Data</a:t>
            </a:r>
          </a:p>
        </p:txBody>
      </p:sp>
      <p:sp>
        <p:nvSpPr>
          <p:cNvPr id="3" name="Subtitle 2">
            <a:extLst>
              <a:ext uri="{FF2B5EF4-FFF2-40B4-BE49-F238E27FC236}">
                <a16:creationId xmlns:a16="http://schemas.microsoft.com/office/drawing/2014/main" id="{2C5DBE2A-DFFA-E42E-1E45-A2A10A162D30}"/>
              </a:ext>
            </a:extLst>
          </p:cNvPr>
          <p:cNvSpPr>
            <a:spLocks noGrp="1"/>
          </p:cNvSpPr>
          <p:nvPr>
            <p:ph type="subTitle" idx="1"/>
          </p:nvPr>
        </p:nvSpPr>
        <p:spPr>
          <a:xfrm>
            <a:off x="348342" y="1026789"/>
            <a:ext cx="11594841" cy="5067034"/>
          </a:xfrm>
        </p:spPr>
        <p:txBody>
          <a:bodyPr>
            <a:normAutofit/>
          </a:bodyPr>
          <a:lstStyle/>
          <a:p>
            <a:pPr algn="l">
              <a:lnSpc>
                <a:spcPct val="115000"/>
              </a:lnSpc>
            </a:pPr>
            <a:r>
              <a:rPr lang="en-IN" sz="1800" b="1" dirty="0">
                <a:solidFill>
                  <a:srgbClr val="222222"/>
                </a:solidFill>
                <a:effectLst/>
                <a:latin typeface="Calibri" panose="020F0502020204030204" pitchFamily="34" charset="0"/>
                <a:ea typeface="Calibri" panose="020F0502020204030204" pitchFamily="34" charset="0"/>
              </a:rPr>
              <a:t>d. </a:t>
            </a:r>
            <a:r>
              <a:rPr lang="en-IN" sz="1800" b="1" u="sng" dirty="0">
                <a:solidFill>
                  <a:srgbClr val="222222"/>
                </a:solidFill>
                <a:effectLst/>
                <a:latin typeface="Calibri" panose="020F0502020204030204" pitchFamily="34" charset="0"/>
                <a:ea typeface="Calibri" panose="020F0502020204030204" pitchFamily="34" charset="0"/>
              </a:rPr>
              <a:t>Secure Air Traffic System</a:t>
            </a:r>
            <a:r>
              <a:rPr lang="en-IN" sz="1800" dirty="0">
                <a:solidFill>
                  <a:srgbClr val="222222"/>
                </a:solidFill>
                <a:effectLst/>
                <a:latin typeface="Calibri" panose="020F0502020204030204" pitchFamily="34" charset="0"/>
                <a:ea typeface="Calibri" panose="020F0502020204030204" pitchFamily="34" charset="0"/>
              </a:rPr>
              <a:t>: </a:t>
            </a:r>
            <a:endParaRPr lang="en-IN" sz="1800" dirty="0">
              <a:effectLst/>
              <a:latin typeface="Arial" panose="020B0604020202020204" pitchFamily="34" charset="0"/>
              <a:ea typeface="Arial" panose="020B0604020202020204" pitchFamily="34" charset="0"/>
            </a:endParaRPr>
          </a:p>
          <a:p>
            <a:pPr marL="342900" lvl="0" indent="-342900" algn="l">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At various places of flight (like propellers etc) sensors are present. These sensors capture data like the </a:t>
            </a:r>
            <a:r>
              <a:rPr lang="en-IN" sz="1800" u="none" strike="noStrike" dirty="0">
                <a:solidFill>
                  <a:srgbClr val="0070C0"/>
                </a:solidFill>
                <a:effectLst/>
                <a:latin typeface="Calibri" panose="020F0502020204030204" pitchFamily="34" charset="0"/>
                <a:ea typeface="Calibri" panose="020F0502020204030204" pitchFamily="34" charset="0"/>
              </a:rPr>
              <a:t>speed of flight, moisture, temperature, and other environmental conditions.</a:t>
            </a:r>
            <a:r>
              <a:rPr lang="en-IN" sz="1800" u="none" strike="noStrike" dirty="0">
                <a:solidFill>
                  <a:srgbClr val="222222"/>
                </a:solidFill>
                <a:effectLst/>
                <a:latin typeface="Calibri" panose="020F0502020204030204" pitchFamily="34" charset="0"/>
                <a:ea typeface="Calibri" panose="020F0502020204030204" pitchFamily="34" charset="0"/>
              </a:rPr>
              <a:t> Based on such data analysis, </a:t>
            </a:r>
            <a:r>
              <a:rPr lang="en-IN" sz="1800" u="none" strike="noStrike" dirty="0">
                <a:solidFill>
                  <a:srgbClr val="FFC000"/>
                </a:solidFill>
                <a:effectLst/>
                <a:latin typeface="Calibri" panose="020F0502020204030204" pitchFamily="34" charset="0"/>
                <a:ea typeface="Calibri" panose="020F0502020204030204" pitchFamily="34" charset="0"/>
              </a:rPr>
              <a:t>environmental parameters within flight are set up and varied.</a:t>
            </a:r>
            <a:endParaRPr lang="en-IN" sz="1800" u="none" strike="noStrike" dirty="0">
              <a:solidFill>
                <a:srgbClr val="FFC000"/>
              </a:solidFill>
              <a:effectLst/>
              <a:latin typeface="Arial" panose="020B0604020202020204" pitchFamily="34" charset="0"/>
              <a:ea typeface="Arial" panose="020B0604020202020204" pitchFamily="34" charset="0"/>
            </a:endParaRPr>
          </a:p>
          <a:p>
            <a:pPr marL="342900" lvl="0" indent="-342900" algn="l">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By analyzing </a:t>
            </a:r>
            <a:r>
              <a:rPr lang="en-IN" sz="1800" u="none" strike="noStrike" dirty="0">
                <a:solidFill>
                  <a:srgbClr val="FF0000"/>
                </a:solidFill>
                <a:effectLst/>
                <a:latin typeface="Calibri" panose="020F0502020204030204" pitchFamily="34" charset="0"/>
                <a:ea typeface="Calibri" panose="020F0502020204030204" pitchFamily="34" charset="0"/>
              </a:rPr>
              <a:t>flight’s machine-generated data</a:t>
            </a:r>
            <a:r>
              <a:rPr lang="en-IN" sz="1800" u="none" strike="noStrike" dirty="0">
                <a:solidFill>
                  <a:srgbClr val="222222"/>
                </a:solidFill>
                <a:effectLst/>
                <a:latin typeface="Calibri" panose="020F0502020204030204" pitchFamily="34" charset="0"/>
                <a:ea typeface="Calibri" panose="020F0502020204030204" pitchFamily="34" charset="0"/>
              </a:rPr>
              <a:t>, it can be estimated </a:t>
            </a:r>
            <a:r>
              <a:rPr lang="en-IN" sz="1800" u="none" strike="noStrike" dirty="0">
                <a:solidFill>
                  <a:srgbClr val="7030A0"/>
                </a:solidFill>
                <a:effectLst/>
                <a:latin typeface="Calibri" panose="020F0502020204030204" pitchFamily="34" charset="0"/>
                <a:ea typeface="Calibri" panose="020F0502020204030204" pitchFamily="34" charset="0"/>
              </a:rPr>
              <a:t>how long the machine can operate flawlessly</a:t>
            </a:r>
            <a:r>
              <a:rPr lang="en-IN" sz="1800" u="none" strike="noStrike" dirty="0">
                <a:solidFill>
                  <a:srgbClr val="222222"/>
                </a:solidFill>
                <a:effectLst/>
                <a:latin typeface="Calibri" panose="020F0502020204030204" pitchFamily="34" charset="0"/>
                <a:ea typeface="Calibri" panose="020F0502020204030204" pitchFamily="34" charset="0"/>
              </a:rPr>
              <a:t>, when it is to be replaced/repaired.</a:t>
            </a:r>
          </a:p>
          <a:p>
            <a:pPr marL="342900" lvl="0" indent="-342900" algn="l">
              <a:lnSpc>
                <a:spcPct val="115000"/>
              </a:lnSpc>
              <a:buFont typeface="Arial" panose="020B0604020202020204" pitchFamily="34" charset="0"/>
              <a:buChar char="➔"/>
            </a:pPr>
            <a:endParaRPr lang="en-IN" sz="1800" dirty="0">
              <a:solidFill>
                <a:srgbClr val="222222"/>
              </a:solidFill>
              <a:latin typeface="Calibri" panose="020F0502020204030204" pitchFamily="34" charset="0"/>
              <a:ea typeface="Calibri" panose="020F0502020204030204" pitchFamily="34" charset="0"/>
            </a:endParaRPr>
          </a:p>
          <a:p>
            <a:pPr algn="l">
              <a:lnSpc>
                <a:spcPct val="115000"/>
              </a:lnSpc>
            </a:pPr>
            <a:r>
              <a:rPr lang="en-IN" sz="1800" b="1" dirty="0">
                <a:solidFill>
                  <a:srgbClr val="222222"/>
                </a:solidFill>
                <a:effectLst/>
                <a:latin typeface="Calibri" panose="020F0502020204030204" pitchFamily="34" charset="0"/>
                <a:ea typeface="Calibri" panose="020F0502020204030204" pitchFamily="34" charset="0"/>
              </a:rPr>
              <a:t>e. </a:t>
            </a:r>
            <a:r>
              <a:rPr lang="en-IN" sz="1800" b="1" u="sng" dirty="0">
                <a:solidFill>
                  <a:srgbClr val="222222"/>
                </a:solidFill>
                <a:effectLst/>
                <a:latin typeface="Calibri" panose="020F0502020204030204" pitchFamily="34" charset="0"/>
                <a:ea typeface="Calibri" panose="020F0502020204030204" pitchFamily="34" charset="0"/>
              </a:rPr>
              <a:t>Self Driving Cars</a:t>
            </a:r>
            <a:r>
              <a:rPr lang="en-IN" sz="1800" dirty="0">
                <a:solidFill>
                  <a:srgbClr val="222222"/>
                </a:solidFill>
                <a:effectLst/>
                <a:latin typeface="Calibri" panose="020F0502020204030204" pitchFamily="34" charset="0"/>
                <a:ea typeface="Calibri" panose="020F0502020204030204" pitchFamily="34" charset="0"/>
              </a:rPr>
              <a:t>: </a:t>
            </a:r>
            <a:endParaRPr lang="en-IN" sz="1800" dirty="0">
              <a:effectLst/>
              <a:latin typeface="Arial" panose="020B0604020202020204" pitchFamily="34" charset="0"/>
              <a:ea typeface="Arial" panose="020B0604020202020204" pitchFamily="34" charset="0"/>
            </a:endParaRPr>
          </a:p>
          <a:p>
            <a:pPr marL="342900" lvl="0" indent="-342900" algn="l">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Big data analysis helps </a:t>
            </a:r>
            <a:r>
              <a:rPr lang="en-IN" sz="1800" u="none" strike="noStrike" dirty="0">
                <a:solidFill>
                  <a:srgbClr val="7030A0"/>
                </a:solidFill>
                <a:effectLst/>
                <a:latin typeface="Calibri" panose="020F0502020204030204" pitchFamily="34" charset="0"/>
                <a:ea typeface="Calibri" panose="020F0502020204030204" pitchFamily="34" charset="0"/>
              </a:rPr>
              <a:t>drive a car without human interpretation</a:t>
            </a:r>
            <a:r>
              <a:rPr lang="en-IN" sz="1800" u="none" strike="noStrike" dirty="0">
                <a:solidFill>
                  <a:srgbClr val="222222"/>
                </a:solidFill>
                <a:effectLst/>
                <a:latin typeface="Calibri" panose="020F0502020204030204" pitchFamily="34" charset="0"/>
                <a:ea typeface="Calibri" panose="020F0502020204030204" pitchFamily="34" charset="0"/>
              </a:rPr>
              <a:t>. In the various spots of the car camera, a sensor is placed that gathers data like the </a:t>
            </a:r>
            <a:r>
              <a:rPr lang="en-IN" sz="1800" u="none" strike="noStrike" dirty="0">
                <a:solidFill>
                  <a:srgbClr val="C00000"/>
                </a:solidFill>
                <a:effectLst/>
                <a:latin typeface="Calibri" panose="020F0502020204030204" pitchFamily="34" charset="0"/>
                <a:ea typeface="Calibri" panose="020F0502020204030204" pitchFamily="34" charset="0"/>
              </a:rPr>
              <a:t>size of the surrounding car, obstacles, distance from those</a:t>
            </a:r>
            <a:r>
              <a:rPr lang="en-IN" sz="1800" u="none" strike="noStrike" dirty="0">
                <a:solidFill>
                  <a:srgbClr val="222222"/>
                </a:solidFill>
                <a:effectLst/>
                <a:latin typeface="Calibri" panose="020F0502020204030204" pitchFamily="34" charset="0"/>
                <a:ea typeface="Calibri" panose="020F0502020204030204" pitchFamily="34" charset="0"/>
              </a:rPr>
              <a:t>, etc. </a:t>
            </a:r>
            <a:endParaRPr lang="en-IN" sz="1800" u="none" strike="noStrike" dirty="0">
              <a:effectLst/>
              <a:latin typeface="Arial" panose="020B0604020202020204" pitchFamily="34" charset="0"/>
              <a:ea typeface="Arial" panose="020B0604020202020204" pitchFamily="34" charset="0"/>
            </a:endParaRPr>
          </a:p>
          <a:p>
            <a:pPr marL="342900" lvl="0" indent="-342900" algn="l">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These data are being </a:t>
            </a:r>
            <a:r>
              <a:rPr lang="en-IN" sz="1800" u="none" strike="noStrike" dirty="0" err="1">
                <a:solidFill>
                  <a:srgbClr val="222222"/>
                </a:solidFill>
                <a:effectLst/>
                <a:latin typeface="Calibri" panose="020F0502020204030204" pitchFamily="34" charset="0"/>
                <a:ea typeface="Calibri" panose="020F0502020204030204" pitchFamily="34" charset="0"/>
              </a:rPr>
              <a:t>analyzed</a:t>
            </a:r>
            <a:r>
              <a:rPr lang="en-IN" sz="1800" u="none" strike="noStrike" dirty="0">
                <a:solidFill>
                  <a:srgbClr val="222222"/>
                </a:solidFill>
                <a:effectLst/>
                <a:latin typeface="Calibri" panose="020F0502020204030204" pitchFamily="34" charset="0"/>
                <a:ea typeface="Calibri" panose="020F0502020204030204" pitchFamily="34" charset="0"/>
              </a:rPr>
              <a:t>, then various calculations like </a:t>
            </a:r>
            <a:r>
              <a:rPr lang="en-IN" sz="1800" u="none" strike="noStrike" dirty="0">
                <a:solidFill>
                  <a:srgbClr val="00B050"/>
                </a:solidFill>
                <a:effectLst/>
                <a:latin typeface="Calibri" panose="020F0502020204030204" pitchFamily="34" charset="0"/>
                <a:ea typeface="Calibri" panose="020F0502020204030204" pitchFamily="34" charset="0"/>
              </a:rPr>
              <a:t>how many angles to rotate</a:t>
            </a:r>
            <a:r>
              <a:rPr lang="en-IN" sz="1800" u="none" strike="noStrike" dirty="0">
                <a:solidFill>
                  <a:srgbClr val="222222"/>
                </a:solidFill>
                <a:effectLst/>
                <a:latin typeface="Calibri" panose="020F0502020204030204" pitchFamily="34" charset="0"/>
                <a:ea typeface="Calibri" panose="020F0502020204030204" pitchFamily="34" charset="0"/>
              </a:rPr>
              <a:t>, </a:t>
            </a:r>
            <a:r>
              <a:rPr lang="en-IN" sz="1800" u="none" strike="noStrike" dirty="0">
                <a:solidFill>
                  <a:srgbClr val="FFC000"/>
                </a:solidFill>
                <a:effectLst/>
                <a:latin typeface="Calibri" panose="020F0502020204030204" pitchFamily="34" charset="0"/>
                <a:ea typeface="Calibri" panose="020F0502020204030204" pitchFamily="34" charset="0"/>
              </a:rPr>
              <a:t>what should be speed, when to stop,</a:t>
            </a:r>
            <a:r>
              <a:rPr lang="en-IN" sz="1800" u="none" strike="noStrike" dirty="0">
                <a:solidFill>
                  <a:srgbClr val="222222"/>
                </a:solidFill>
                <a:effectLst/>
                <a:latin typeface="Calibri" panose="020F0502020204030204" pitchFamily="34" charset="0"/>
                <a:ea typeface="Calibri" panose="020F0502020204030204" pitchFamily="34" charset="0"/>
              </a:rPr>
              <a:t> etc are carried out. These calculations </a:t>
            </a:r>
            <a:r>
              <a:rPr lang="en-IN" sz="1800" u="none" strike="noStrike" dirty="0">
                <a:solidFill>
                  <a:srgbClr val="00B050"/>
                </a:solidFill>
                <a:effectLst/>
                <a:latin typeface="Calibri" panose="020F0502020204030204" pitchFamily="34" charset="0"/>
                <a:ea typeface="Calibri" panose="020F0502020204030204" pitchFamily="34" charset="0"/>
              </a:rPr>
              <a:t>help to take action automatically.</a:t>
            </a:r>
            <a:endParaRPr lang="en-IN" sz="1800" u="none" strike="noStrike" dirty="0">
              <a:solidFill>
                <a:srgbClr val="00B050"/>
              </a:solidFill>
              <a:effectLst/>
              <a:latin typeface="Arial" panose="020B0604020202020204" pitchFamily="34" charset="0"/>
              <a:ea typeface="Arial" panose="020B0604020202020204" pitchFamily="34" charset="0"/>
            </a:endParaRPr>
          </a:p>
          <a:p>
            <a:pPr lvl="0" algn="l">
              <a:lnSpc>
                <a:spcPct val="115000"/>
              </a:lnSpc>
            </a:pPr>
            <a:endParaRPr lang="en-IN" sz="1800" b="1" u="none" strike="noStrike" dirty="0">
              <a:effectLst/>
              <a:latin typeface="Arial" panose="020B0604020202020204" pitchFamily="34" charset="0"/>
              <a:ea typeface="Arial" panose="020B0604020202020204" pitchFamily="34" charset="0"/>
            </a:endParaRPr>
          </a:p>
          <a:p>
            <a:pPr algn="l"/>
            <a:endParaRPr lang="en-IN" sz="1800" dirty="0">
              <a:solidFill>
                <a:srgbClr val="222222"/>
              </a:solidFill>
              <a:effectLst/>
              <a:latin typeface="Calibri" panose="020F0502020204030204" pitchFamily="34" charset="0"/>
              <a:ea typeface="Calibri" panose="020F0502020204030204" pitchFamily="34" charset="0"/>
            </a:endParaRPr>
          </a:p>
          <a:p>
            <a:pPr lvl="0" algn="l">
              <a:lnSpc>
                <a:spcPct val="115000"/>
              </a:lnSpc>
            </a:pPr>
            <a:endParaRPr lang="en-IN" sz="1800" u="none" strike="noStrike" dirty="0">
              <a:effectLst/>
              <a:latin typeface="Arial" panose="020B0604020202020204" pitchFamily="34" charset="0"/>
              <a:ea typeface="Arial" panose="020B0604020202020204" pitchFamily="34" charset="0"/>
            </a:endParaRPr>
          </a:p>
          <a:p>
            <a:pPr algn="l"/>
            <a:endParaRPr lang="en-IN" sz="1800" dirty="0">
              <a:solidFill>
                <a:srgbClr val="FF0000"/>
              </a:solidFill>
              <a:latin typeface="Calibri" panose="020F0502020204030204" pitchFamily="34" charset="0"/>
              <a:ea typeface="Calibri" panose="020F0502020204030204" pitchFamily="34" charset="0"/>
            </a:endParaRPr>
          </a:p>
          <a:p>
            <a:pPr algn="l"/>
            <a:endParaRPr lang="en-IN" sz="1800" u="none" strike="noStrike" dirty="0">
              <a:solidFill>
                <a:srgbClr val="FF0000"/>
              </a:solidFill>
              <a:effectLst/>
              <a:latin typeface="Calibri" panose="020F0502020204030204" pitchFamily="34" charset="0"/>
              <a:ea typeface="Calibri" panose="020F0502020204030204" pitchFamily="34" charset="0"/>
            </a:endParaRPr>
          </a:p>
          <a:p>
            <a:pPr algn="l"/>
            <a:endParaRPr lang="en-IN" sz="1800" u="none" strike="noStrike" dirty="0">
              <a:effectLst/>
              <a:latin typeface="Arial" panose="020B0604020202020204" pitchFamily="34" charset="0"/>
              <a:ea typeface="Arial" panose="020B0604020202020204" pitchFamily="34" charset="0"/>
            </a:endParaRPr>
          </a:p>
          <a:p>
            <a:pPr algn="l"/>
            <a:endParaRPr lang="en-IN" dirty="0"/>
          </a:p>
        </p:txBody>
      </p:sp>
    </p:spTree>
    <p:extLst>
      <p:ext uri="{BB962C8B-B14F-4D97-AF65-F5344CB8AC3E}">
        <p14:creationId xmlns:p14="http://schemas.microsoft.com/office/powerpoint/2010/main" val="4108393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F6C0-63B7-43A3-F917-E9727AD94B5E}"/>
              </a:ext>
            </a:extLst>
          </p:cNvPr>
          <p:cNvSpPr>
            <a:spLocks noGrp="1"/>
          </p:cNvSpPr>
          <p:nvPr>
            <p:ph type="ctrTitle"/>
          </p:nvPr>
        </p:nvSpPr>
        <p:spPr>
          <a:xfrm>
            <a:off x="1716833" y="133318"/>
            <a:ext cx="8677470" cy="582029"/>
          </a:xfrm>
        </p:spPr>
        <p:txBody>
          <a:bodyPr>
            <a:normAutofit fontScale="90000"/>
          </a:bodyPr>
          <a:lstStyle/>
          <a:p>
            <a:r>
              <a:rPr lang="en-IN" dirty="0"/>
              <a:t>Applications of Big Data</a:t>
            </a:r>
          </a:p>
        </p:txBody>
      </p:sp>
      <p:sp>
        <p:nvSpPr>
          <p:cNvPr id="3" name="Subtitle 2">
            <a:extLst>
              <a:ext uri="{FF2B5EF4-FFF2-40B4-BE49-F238E27FC236}">
                <a16:creationId xmlns:a16="http://schemas.microsoft.com/office/drawing/2014/main" id="{2C5DBE2A-DFFA-E42E-1E45-A2A10A162D30}"/>
              </a:ext>
            </a:extLst>
          </p:cNvPr>
          <p:cNvSpPr>
            <a:spLocks noGrp="1"/>
          </p:cNvSpPr>
          <p:nvPr>
            <p:ph type="subTitle" idx="1"/>
          </p:nvPr>
        </p:nvSpPr>
        <p:spPr>
          <a:xfrm>
            <a:off x="348342" y="1026789"/>
            <a:ext cx="11594841" cy="5067034"/>
          </a:xfrm>
        </p:spPr>
        <p:txBody>
          <a:bodyPr>
            <a:normAutofit/>
          </a:bodyPr>
          <a:lstStyle/>
          <a:p>
            <a:pPr algn="l">
              <a:lnSpc>
                <a:spcPct val="115000"/>
              </a:lnSpc>
            </a:pPr>
            <a:r>
              <a:rPr lang="en-IN" sz="1800" b="1" dirty="0">
                <a:solidFill>
                  <a:srgbClr val="222222"/>
                </a:solidFill>
                <a:effectLst/>
                <a:latin typeface="Calibri" panose="020F0502020204030204" pitchFamily="34" charset="0"/>
                <a:ea typeface="Calibri" panose="020F0502020204030204" pitchFamily="34" charset="0"/>
              </a:rPr>
              <a:t>f. </a:t>
            </a:r>
            <a:r>
              <a:rPr lang="en-US" sz="1800" b="1" u="sng" dirty="0">
                <a:solidFill>
                  <a:srgbClr val="222222"/>
                </a:solidFill>
                <a:effectLst/>
                <a:latin typeface="Calibri" panose="020F0502020204030204" pitchFamily="34" charset="0"/>
                <a:ea typeface="Calibri" panose="020F0502020204030204" pitchFamily="34" charset="0"/>
              </a:rPr>
              <a:t>Virtual Personal Assistant Tool </a:t>
            </a:r>
            <a:r>
              <a:rPr lang="en-US" sz="1800" b="1" dirty="0">
                <a:solidFill>
                  <a:srgbClr val="222222"/>
                </a:solidFill>
                <a:effectLst/>
                <a:latin typeface="Calibri" panose="020F0502020204030204" pitchFamily="34" charset="0"/>
                <a:ea typeface="Calibri" panose="020F0502020204030204" pitchFamily="34" charset="0"/>
              </a:rPr>
              <a:t>:</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Big data analysis helps virtual personal assistant tools like </a:t>
            </a:r>
            <a:r>
              <a:rPr lang="en-US" sz="1800" dirty="0">
                <a:solidFill>
                  <a:srgbClr val="00B050"/>
                </a:solidFill>
                <a:effectLst/>
                <a:latin typeface="Calibri" panose="020F0502020204030204" pitchFamily="34" charset="0"/>
                <a:ea typeface="Calibri" panose="020F0502020204030204" pitchFamily="34" charset="0"/>
              </a:rPr>
              <a:t>Siri, Cortana and Google Assistant </a:t>
            </a:r>
            <a:r>
              <a:rPr lang="en-US" sz="1800" dirty="0">
                <a:solidFill>
                  <a:srgbClr val="222222"/>
                </a:solidFill>
                <a:effectLst/>
                <a:latin typeface="Calibri" panose="020F0502020204030204" pitchFamily="34" charset="0"/>
                <a:ea typeface="Calibri" panose="020F0502020204030204" pitchFamily="34" charset="0"/>
              </a:rPr>
              <a:t>to provide the answer to the various questions asked by users.</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This tool tracks the location of the user, their local time, season, other data related to questions asked, etc. Ex: user asks “Do I need to take Umbrella?”</a:t>
            </a:r>
          </a:p>
          <a:p>
            <a:pPr algn="l">
              <a:lnSpc>
                <a:spcPct val="115000"/>
              </a:lnSpc>
            </a:pPr>
            <a:endParaRPr lang="en-IN" sz="1800" dirty="0">
              <a:solidFill>
                <a:srgbClr val="222222"/>
              </a:solidFill>
              <a:latin typeface="Calibri" panose="020F0502020204030204" pitchFamily="34" charset="0"/>
              <a:ea typeface="Calibri" panose="020F0502020204030204" pitchFamily="34" charset="0"/>
            </a:endParaRPr>
          </a:p>
          <a:p>
            <a:pPr algn="l">
              <a:lnSpc>
                <a:spcPct val="115000"/>
              </a:lnSpc>
            </a:pPr>
            <a:r>
              <a:rPr lang="en-IN" sz="1800" b="1" dirty="0">
                <a:solidFill>
                  <a:srgbClr val="222222"/>
                </a:solidFill>
                <a:effectLst/>
                <a:latin typeface="Calibri" panose="020F0502020204030204" pitchFamily="34" charset="0"/>
                <a:ea typeface="Calibri" panose="020F0502020204030204" pitchFamily="34" charset="0"/>
              </a:rPr>
              <a:t>e. </a:t>
            </a:r>
            <a:r>
              <a:rPr lang="en-US" sz="1800" b="1" u="sng" dirty="0">
                <a:solidFill>
                  <a:srgbClr val="222222"/>
                </a:solidFill>
                <a:effectLst/>
                <a:latin typeface="Calibri" panose="020F0502020204030204" pitchFamily="34" charset="0"/>
                <a:ea typeface="Calibri" panose="020F0502020204030204" pitchFamily="34" charset="0"/>
              </a:rPr>
              <a:t>Education Sector</a:t>
            </a:r>
            <a:r>
              <a:rPr lang="en-US" sz="1800" b="1" dirty="0">
                <a:solidFill>
                  <a:srgbClr val="222222"/>
                </a:solidFill>
                <a:effectLst/>
                <a:latin typeface="Calibri" panose="020F0502020204030204" pitchFamily="34" charset="0"/>
                <a:ea typeface="Calibri" panose="020F0502020204030204" pitchFamily="34" charset="0"/>
              </a:rPr>
              <a:t>:</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Online educational courses conducting organization utilize big data to search candidates interested in that course. </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If someone searches for a YouTube tutorial video on a subject, then an online or offline course provider organization on that subject sends an ad online to that person about their course.</a:t>
            </a:r>
            <a:endParaRPr lang="en-IN" sz="1800" u="none" strike="noStrike" dirty="0">
              <a:effectLst/>
              <a:latin typeface="Arial" panose="020B0604020202020204" pitchFamily="34" charset="0"/>
              <a:ea typeface="Arial" panose="020B0604020202020204" pitchFamily="34" charset="0"/>
            </a:endParaRPr>
          </a:p>
          <a:p>
            <a:pPr algn="l"/>
            <a:endParaRPr lang="en-IN" sz="1800" dirty="0">
              <a:solidFill>
                <a:srgbClr val="222222"/>
              </a:solidFill>
              <a:effectLst/>
              <a:latin typeface="Calibri" panose="020F0502020204030204" pitchFamily="34" charset="0"/>
              <a:ea typeface="Calibri" panose="020F0502020204030204" pitchFamily="34" charset="0"/>
            </a:endParaRPr>
          </a:p>
          <a:p>
            <a:pPr lvl="0" algn="l">
              <a:lnSpc>
                <a:spcPct val="115000"/>
              </a:lnSpc>
            </a:pPr>
            <a:endParaRPr lang="en-IN" sz="1800" u="none" strike="noStrike" dirty="0">
              <a:effectLst/>
              <a:latin typeface="Arial" panose="020B0604020202020204" pitchFamily="34" charset="0"/>
              <a:ea typeface="Arial" panose="020B0604020202020204" pitchFamily="34" charset="0"/>
            </a:endParaRPr>
          </a:p>
          <a:p>
            <a:pPr algn="l"/>
            <a:endParaRPr lang="en-IN" sz="1800" dirty="0">
              <a:solidFill>
                <a:srgbClr val="FF0000"/>
              </a:solidFill>
              <a:latin typeface="Calibri" panose="020F0502020204030204" pitchFamily="34" charset="0"/>
              <a:ea typeface="Calibri" panose="020F0502020204030204" pitchFamily="34" charset="0"/>
            </a:endParaRPr>
          </a:p>
          <a:p>
            <a:pPr algn="l"/>
            <a:endParaRPr lang="en-IN" sz="1800" u="none" strike="noStrike" dirty="0">
              <a:solidFill>
                <a:srgbClr val="FF0000"/>
              </a:solidFill>
              <a:effectLst/>
              <a:latin typeface="Calibri" panose="020F0502020204030204" pitchFamily="34" charset="0"/>
              <a:ea typeface="Calibri" panose="020F0502020204030204" pitchFamily="34" charset="0"/>
            </a:endParaRPr>
          </a:p>
          <a:p>
            <a:pPr algn="l"/>
            <a:endParaRPr lang="en-IN" sz="1800" u="none" strike="noStrike" dirty="0">
              <a:effectLst/>
              <a:latin typeface="Arial" panose="020B0604020202020204" pitchFamily="34" charset="0"/>
              <a:ea typeface="Arial" panose="020B0604020202020204" pitchFamily="34" charset="0"/>
            </a:endParaRPr>
          </a:p>
          <a:p>
            <a:pPr algn="l"/>
            <a:endParaRPr lang="en-IN" dirty="0"/>
          </a:p>
        </p:txBody>
      </p:sp>
    </p:spTree>
    <p:extLst>
      <p:ext uri="{BB962C8B-B14F-4D97-AF65-F5344CB8AC3E}">
        <p14:creationId xmlns:p14="http://schemas.microsoft.com/office/powerpoint/2010/main" val="1377023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F6C0-63B7-43A3-F917-E9727AD94B5E}"/>
              </a:ext>
            </a:extLst>
          </p:cNvPr>
          <p:cNvSpPr>
            <a:spLocks noGrp="1"/>
          </p:cNvSpPr>
          <p:nvPr>
            <p:ph type="ctrTitle"/>
          </p:nvPr>
        </p:nvSpPr>
        <p:spPr>
          <a:xfrm>
            <a:off x="1716833" y="133318"/>
            <a:ext cx="8677470" cy="582029"/>
          </a:xfrm>
        </p:spPr>
        <p:txBody>
          <a:bodyPr>
            <a:normAutofit fontScale="90000"/>
          </a:bodyPr>
          <a:lstStyle/>
          <a:p>
            <a:r>
              <a:rPr lang="en-IN" dirty="0"/>
              <a:t>Applications of Big Data</a:t>
            </a:r>
          </a:p>
        </p:txBody>
      </p:sp>
      <p:sp>
        <p:nvSpPr>
          <p:cNvPr id="3" name="Subtitle 2">
            <a:extLst>
              <a:ext uri="{FF2B5EF4-FFF2-40B4-BE49-F238E27FC236}">
                <a16:creationId xmlns:a16="http://schemas.microsoft.com/office/drawing/2014/main" id="{2C5DBE2A-DFFA-E42E-1E45-A2A10A162D30}"/>
              </a:ext>
            </a:extLst>
          </p:cNvPr>
          <p:cNvSpPr>
            <a:spLocks noGrp="1"/>
          </p:cNvSpPr>
          <p:nvPr>
            <p:ph type="subTitle" idx="1"/>
          </p:nvPr>
        </p:nvSpPr>
        <p:spPr>
          <a:xfrm>
            <a:off x="348342" y="1026789"/>
            <a:ext cx="11594841" cy="5067034"/>
          </a:xfrm>
        </p:spPr>
        <p:txBody>
          <a:bodyPr>
            <a:normAutofit/>
          </a:bodyPr>
          <a:lstStyle/>
          <a:p>
            <a:pPr algn="l">
              <a:lnSpc>
                <a:spcPct val="115000"/>
              </a:lnSpc>
            </a:pPr>
            <a:r>
              <a:rPr lang="en-IN" sz="1800" b="1" dirty="0">
                <a:solidFill>
                  <a:srgbClr val="222222"/>
                </a:solidFill>
                <a:effectLst/>
                <a:latin typeface="Calibri" panose="020F0502020204030204" pitchFamily="34" charset="0"/>
                <a:ea typeface="Calibri" panose="020F0502020204030204" pitchFamily="34" charset="0"/>
              </a:rPr>
              <a:t>f. </a:t>
            </a:r>
            <a:r>
              <a:rPr lang="en-US" sz="1800" b="1" u="sng" dirty="0">
                <a:solidFill>
                  <a:srgbClr val="222222"/>
                </a:solidFill>
                <a:effectLst/>
                <a:latin typeface="Calibri" panose="020F0502020204030204" pitchFamily="34" charset="0"/>
                <a:ea typeface="Calibri" panose="020F0502020204030204" pitchFamily="34" charset="0"/>
              </a:rPr>
              <a:t>Media and Entertainment Sector </a:t>
            </a:r>
            <a:r>
              <a:rPr lang="en-US" sz="1800" b="1" dirty="0">
                <a:solidFill>
                  <a:srgbClr val="222222"/>
                </a:solidFill>
                <a:effectLst/>
                <a:latin typeface="Calibri" panose="020F0502020204030204" pitchFamily="34" charset="0"/>
                <a:ea typeface="Calibri" panose="020F0502020204030204" pitchFamily="34" charset="0"/>
              </a:rPr>
              <a:t>:</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Media and entertainment service providing company like Netflix, Amazon Prime, Spotify do analysis on data collected from their users.</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Data like what type of video, music users are watching, listening to most, how long users are spending on site, </a:t>
            </a:r>
            <a:r>
              <a:rPr lang="en-US" sz="1800" dirty="0" err="1">
                <a:solidFill>
                  <a:srgbClr val="222222"/>
                </a:solidFill>
                <a:effectLst/>
                <a:latin typeface="Calibri" panose="020F0502020204030204" pitchFamily="34" charset="0"/>
                <a:ea typeface="Calibri" panose="020F0502020204030204" pitchFamily="34" charset="0"/>
              </a:rPr>
              <a:t>etc</a:t>
            </a:r>
            <a:r>
              <a:rPr lang="en-US" sz="1800" dirty="0">
                <a:solidFill>
                  <a:srgbClr val="222222"/>
                </a:solidFill>
                <a:effectLst/>
                <a:latin typeface="Calibri" panose="020F0502020204030204" pitchFamily="34" charset="0"/>
                <a:ea typeface="Calibri" panose="020F0502020204030204" pitchFamily="34" charset="0"/>
              </a:rPr>
              <a:t> are collected and analyzed to set the next business strategy.</a:t>
            </a:r>
          </a:p>
          <a:p>
            <a:pPr algn="l">
              <a:lnSpc>
                <a:spcPct val="115000"/>
              </a:lnSpc>
            </a:pPr>
            <a:r>
              <a:rPr lang="en-IN" sz="1800" b="1" dirty="0">
                <a:solidFill>
                  <a:srgbClr val="222222"/>
                </a:solidFill>
                <a:latin typeface="Calibri" panose="020F0502020204030204" pitchFamily="34" charset="0"/>
                <a:ea typeface="Calibri" panose="020F0502020204030204" pitchFamily="34" charset="0"/>
              </a:rPr>
              <a:t>g</a:t>
            </a:r>
            <a:r>
              <a:rPr lang="en-IN" dirty="0">
                <a:solidFill>
                  <a:srgbClr val="222222"/>
                </a:solidFill>
                <a:effectLst/>
                <a:latin typeface="Calibri" panose="020F0502020204030204" pitchFamily="34" charset="0"/>
                <a:ea typeface="Calibri" panose="020F0502020204030204" pitchFamily="34" charset="0"/>
              </a:rPr>
              <a:t>. </a:t>
            </a:r>
            <a:r>
              <a:rPr lang="en-US" sz="1800" u="sng" dirty="0"/>
              <a:t>IoT</a:t>
            </a:r>
            <a:r>
              <a:rPr lang="en-US" sz="1800" dirty="0"/>
              <a:t> </a:t>
            </a:r>
            <a:r>
              <a:rPr lang="en-US" sz="1400" dirty="0"/>
              <a:t>: </a:t>
            </a:r>
          </a:p>
          <a:p>
            <a:pPr algn="l">
              <a:lnSpc>
                <a:spcPct val="115000"/>
              </a:lnSpc>
            </a:pPr>
            <a:r>
              <a:rPr lang="en-US" sz="1800" dirty="0"/>
              <a:t>Manufacturing companies install IOT sensors into machines to collect operational data. Analyzing such data, it can be predicted how long a machine will work without any problem when it requires repair. </a:t>
            </a:r>
          </a:p>
          <a:p>
            <a:pPr algn="l">
              <a:lnSpc>
                <a:spcPct val="115000"/>
              </a:lnSpc>
            </a:pPr>
            <a:r>
              <a:rPr lang="en-US" sz="1800" dirty="0"/>
              <a:t>Thus, the cost to replace the whole machine can be save.</a:t>
            </a:r>
          </a:p>
          <a:p>
            <a:pPr algn="l">
              <a:lnSpc>
                <a:spcPct val="115000"/>
              </a:lnSpc>
            </a:pPr>
            <a:endParaRPr lang="en-US" sz="1800" dirty="0"/>
          </a:p>
          <a:p>
            <a:pPr algn="l">
              <a:lnSpc>
                <a:spcPct val="115000"/>
              </a:lnSpc>
            </a:pPr>
            <a:r>
              <a:rPr lang="en-US" sz="1800" b="1" dirty="0">
                <a:solidFill>
                  <a:srgbClr val="222222"/>
                </a:solidFill>
                <a:effectLst/>
                <a:latin typeface="Calibri" panose="020F0502020204030204" pitchFamily="34" charset="0"/>
                <a:ea typeface="Calibri" panose="020F0502020204030204" pitchFamily="34" charset="0"/>
              </a:rPr>
              <a:t>h.</a:t>
            </a:r>
            <a:r>
              <a:rPr lang="en-US" sz="1800" u="sng" dirty="0">
                <a:solidFill>
                  <a:srgbClr val="222222"/>
                </a:solidFill>
                <a:effectLst/>
                <a:latin typeface="Calibri" panose="020F0502020204030204" pitchFamily="34" charset="0"/>
                <a:ea typeface="Calibri" panose="020F0502020204030204" pitchFamily="34" charset="0"/>
              </a:rPr>
              <a:t> Medical diagnosis</a:t>
            </a:r>
            <a:r>
              <a:rPr lang="en-US" sz="1800" b="1" dirty="0">
                <a:solidFill>
                  <a:srgbClr val="222222"/>
                </a:solidFill>
                <a:effectLst/>
                <a:latin typeface="Calibri" panose="020F0502020204030204" pitchFamily="34" charset="0"/>
                <a:ea typeface="Calibri" panose="020F0502020204030204" pitchFamily="34" charset="0"/>
              </a:rPr>
              <a:t>:</a:t>
            </a:r>
          </a:p>
          <a:p>
            <a:pPr algn="l">
              <a:lnSpc>
                <a:spcPct val="115000"/>
              </a:lnSpc>
            </a:pPr>
            <a:endParaRPr lang="en-US" b="1" dirty="0">
              <a:solidFill>
                <a:srgbClr val="222222"/>
              </a:solidFill>
              <a:effectLst/>
              <a:latin typeface="Calibri" panose="020F0502020204030204" pitchFamily="34" charset="0"/>
              <a:ea typeface="Calibri" panose="020F0502020204030204" pitchFamily="34" charset="0"/>
            </a:endParaRPr>
          </a:p>
          <a:p>
            <a:pPr algn="l"/>
            <a:endParaRPr lang="en-IN" dirty="0">
              <a:solidFill>
                <a:srgbClr val="222222"/>
              </a:solidFill>
              <a:effectLst/>
              <a:latin typeface="Calibri" panose="020F0502020204030204" pitchFamily="34" charset="0"/>
              <a:ea typeface="Calibri" panose="020F0502020204030204" pitchFamily="34" charset="0"/>
            </a:endParaRPr>
          </a:p>
          <a:p>
            <a:pPr lvl="0" algn="l">
              <a:lnSpc>
                <a:spcPct val="115000"/>
              </a:lnSpc>
            </a:pPr>
            <a:endParaRPr lang="en-IN" sz="1800" u="none" strike="noStrike" dirty="0">
              <a:effectLst/>
              <a:latin typeface="Arial" panose="020B0604020202020204" pitchFamily="34" charset="0"/>
              <a:ea typeface="Arial" panose="020B0604020202020204" pitchFamily="34" charset="0"/>
            </a:endParaRPr>
          </a:p>
          <a:p>
            <a:pPr algn="l"/>
            <a:endParaRPr lang="en-IN" sz="1800" dirty="0">
              <a:solidFill>
                <a:srgbClr val="FF0000"/>
              </a:solidFill>
              <a:latin typeface="Calibri" panose="020F0502020204030204" pitchFamily="34" charset="0"/>
              <a:ea typeface="Calibri" panose="020F0502020204030204" pitchFamily="34" charset="0"/>
            </a:endParaRPr>
          </a:p>
          <a:p>
            <a:pPr algn="l"/>
            <a:endParaRPr lang="en-IN" sz="1800" u="none" strike="noStrike" dirty="0">
              <a:solidFill>
                <a:srgbClr val="FF0000"/>
              </a:solidFill>
              <a:effectLst/>
              <a:latin typeface="Calibri" panose="020F0502020204030204" pitchFamily="34" charset="0"/>
              <a:ea typeface="Calibri" panose="020F0502020204030204" pitchFamily="34" charset="0"/>
            </a:endParaRPr>
          </a:p>
          <a:p>
            <a:pPr algn="l"/>
            <a:endParaRPr lang="en-IN" sz="1800" u="none" strike="noStrike" dirty="0">
              <a:effectLst/>
              <a:latin typeface="Arial" panose="020B0604020202020204" pitchFamily="34" charset="0"/>
              <a:ea typeface="Arial" panose="020B0604020202020204" pitchFamily="34" charset="0"/>
            </a:endParaRPr>
          </a:p>
          <a:p>
            <a:pPr algn="l"/>
            <a:endParaRPr lang="en-IN" dirty="0"/>
          </a:p>
        </p:txBody>
      </p:sp>
    </p:spTree>
    <p:extLst>
      <p:ext uri="{BB962C8B-B14F-4D97-AF65-F5344CB8AC3E}">
        <p14:creationId xmlns:p14="http://schemas.microsoft.com/office/powerpoint/2010/main" val="3132974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F6C0-63B7-43A3-F917-E9727AD94B5E}"/>
              </a:ext>
            </a:extLst>
          </p:cNvPr>
          <p:cNvSpPr>
            <a:spLocks noGrp="1"/>
          </p:cNvSpPr>
          <p:nvPr>
            <p:ph type="ctrTitle"/>
          </p:nvPr>
        </p:nvSpPr>
        <p:spPr>
          <a:xfrm>
            <a:off x="1716833" y="133318"/>
            <a:ext cx="8677470" cy="582029"/>
          </a:xfrm>
        </p:spPr>
        <p:txBody>
          <a:bodyPr>
            <a:normAutofit fontScale="90000"/>
          </a:bodyPr>
          <a:lstStyle/>
          <a:p>
            <a:r>
              <a:rPr lang="en-IN" dirty="0"/>
              <a:t>Importance of Big Data</a:t>
            </a:r>
          </a:p>
        </p:txBody>
      </p:sp>
      <p:sp>
        <p:nvSpPr>
          <p:cNvPr id="3" name="Subtitle 2">
            <a:extLst>
              <a:ext uri="{FF2B5EF4-FFF2-40B4-BE49-F238E27FC236}">
                <a16:creationId xmlns:a16="http://schemas.microsoft.com/office/drawing/2014/main" id="{2C5DBE2A-DFFA-E42E-1E45-A2A10A162D30}"/>
              </a:ext>
            </a:extLst>
          </p:cNvPr>
          <p:cNvSpPr>
            <a:spLocks noGrp="1"/>
          </p:cNvSpPr>
          <p:nvPr>
            <p:ph type="subTitle" idx="1"/>
          </p:nvPr>
        </p:nvSpPr>
        <p:spPr>
          <a:xfrm>
            <a:off x="348342" y="1026789"/>
            <a:ext cx="11594841" cy="5067034"/>
          </a:xfrm>
        </p:spPr>
        <p:txBody>
          <a:bodyPr>
            <a:normAutofit lnSpcReduction="10000"/>
          </a:bodyPr>
          <a:lstStyle/>
          <a:p>
            <a:pPr algn="l">
              <a:lnSpc>
                <a:spcPct val="115000"/>
              </a:lnSpc>
            </a:pPr>
            <a:r>
              <a:rPr lang="en-IN" sz="1800" b="1" dirty="0">
                <a:solidFill>
                  <a:srgbClr val="222222"/>
                </a:solidFill>
                <a:latin typeface="Calibri" panose="020F0502020204030204" pitchFamily="34" charset="0"/>
                <a:ea typeface="Calibri" panose="020F0502020204030204" pitchFamily="34" charset="0"/>
              </a:rPr>
              <a:t>a</a:t>
            </a:r>
            <a:r>
              <a:rPr lang="en-IN" sz="1800" b="1" dirty="0">
                <a:solidFill>
                  <a:srgbClr val="222222"/>
                </a:solidFill>
                <a:effectLst/>
                <a:latin typeface="Calibri" panose="020F0502020204030204" pitchFamily="34" charset="0"/>
                <a:ea typeface="Calibri" panose="020F0502020204030204" pitchFamily="34" charset="0"/>
              </a:rPr>
              <a:t>. </a:t>
            </a:r>
            <a:r>
              <a:rPr lang="en-US" sz="1800" b="1" u="sng" dirty="0">
                <a:solidFill>
                  <a:srgbClr val="222222"/>
                </a:solidFill>
                <a:effectLst/>
                <a:latin typeface="Calibri" panose="020F0502020204030204" pitchFamily="34" charset="0"/>
                <a:ea typeface="Calibri" panose="020F0502020204030204" pitchFamily="34" charset="0"/>
              </a:rPr>
              <a:t>Cost Savings </a:t>
            </a:r>
            <a:r>
              <a:rPr lang="en-US" sz="1800" b="1" dirty="0">
                <a:solidFill>
                  <a:srgbClr val="222222"/>
                </a:solidFill>
                <a:effectLst/>
                <a:latin typeface="Calibri" panose="020F0502020204030204" pitchFamily="34" charset="0"/>
                <a:ea typeface="Calibri" panose="020F0502020204030204" pitchFamily="34" charset="0"/>
              </a:rPr>
              <a:t>:</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Some tools of Big Data like Hadoop can bring cost advantages to business when </a:t>
            </a:r>
            <a:r>
              <a:rPr lang="en-US" sz="1800" dirty="0">
                <a:solidFill>
                  <a:srgbClr val="00B050"/>
                </a:solidFill>
                <a:effectLst/>
                <a:latin typeface="Calibri" panose="020F0502020204030204" pitchFamily="34" charset="0"/>
                <a:ea typeface="Calibri" panose="020F0502020204030204" pitchFamily="34" charset="0"/>
              </a:rPr>
              <a:t>large amounts of data are to be stored</a:t>
            </a:r>
            <a:r>
              <a:rPr lang="en-US" sz="1800" dirty="0">
                <a:solidFill>
                  <a:srgbClr val="222222"/>
                </a:solidFill>
                <a:effectLst/>
                <a:latin typeface="Calibri" panose="020F0502020204030204" pitchFamily="34" charset="0"/>
                <a:ea typeface="Calibri" panose="020F0502020204030204" pitchFamily="34" charset="0"/>
              </a:rPr>
              <a:t>.</a:t>
            </a:r>
          </a:p>
          <a:p>
            <a:pPr algn="l">
              <a:lnSpc>
                <a:spcPct val="115000"/>
              </a:lnSpc>
            </a:pPr>
            <a:r>
              <a:rPr lang="en-US" sz="1800" dirty="0">
                <a:solidFill>
                  <a:srgbClr val="222222"/>
                </a:solidFill>
                <a:latin typeface="Calibri" panose="020F0502020204030204" pitchFamily="34" charset="0"/>
                <a:ea typeface="Calibri" panose="020F0502020204030204" pitchFamily="34" charset="0"/>
              </a:rPr>
              <a:t>These tools help in identifying more efficient ways of doing business.</a:t>
            </a:r>
          </a:p>
          <a:p>
            <a:pPr algn="l">
              <a:lnSpc>
                <a:spcPct val="115000"/>
              </a:lnSpc>
            </a:pPr>
            <a:endParaRPr lang="en-US" sz="1800" dirty="0">
              <a:solidFill>
                <a:srgbClr val="222222"/>
              </a:solidFill>
              <a:latin typeface="Calibri" panose="020F0502020204030204" pitchFamily="34" charset="0"/>
              <a:ea typeface="Calibri" panose="020F0502020204030204" pitchFamily="34" charset="0"/>
            </a:endParaRPr>
          </a:p>
          <a:p>
            <a:pPr algn="l">
              <a:lnSpc>
                <a:spcPct val="115000"/>
              </a:lnSpc>
            </a:pPr>
            <a:r>
              <a:rPr lang="en-IN" sz="1800" b="1" dirty="0">
                <a:solidFill>
                  <a:srgbClr val="222222"/>
                </a:solidFill>
                <a:effectLst/>
                <a:latin typeface="Calibri" panose="020F0502020204030204" pitchFamily="34" charset="0"/>
                <a:ea typeface="Calibri" panose="020F0502020204030204" pitchFamily="34" charset="0"/>
              </a:rPr>
              <a:t>b. </a:t>
            </a:r>
            <a:r>
              <a:rPr lang="en-US" sz="1800" b="1" dirty="0">
                <a:solidFill>
                  <a:srgbClr val="222222"/>
                </a:solidFill>
                <a:effectLst/>
                <a:latin typeface="Calibri" panose="020F0502020204030204" pitchFamily="34" charset="0"/>
                <a:ea typeface="Calibri" panose="020F0502020204030204" pitchFamily="34" charset="0"/>
              </a:rPr>
              <a:t>T</a:t>
            </a:r>
            <a:r>
              <a:rPr lang="en-US" sz="1800" b="1" u="sng" dirty="0">
                <a:solidFill>
                  <a:srgbClr val="222222"/>
                </a:solidFill>
                <a:effectLst/>
                <a:latin typeface="Calibri" panose="020F0502020204030204" pitchFamily="34" charset="0"/>
                <a:ea typeface="Calibri" panose="020F0502020204030204" pitchFamily="34" charset="0"/>
              </a:rPr>
              <a:t>ime Reductions </a:t>
            </a:r>
            <a:r>
              <a:rPr lang="en-US" sz="1800" b="1" dirty="0">
                <a:solidFill>
                  <a:srgbClr val="222222"/>
                </a:solidFill>
                <a:effectLst/>
                <a:latin typeface="Calibri" panose="020F0502020204030204" pitchFamily="34" charset="0"/>
                <a:ea typeface="Calibri" panose="020F0502020204030204" pitchFamily="34" charset="0"/>
              </a:rPr>
              <a:t>:</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The high speed of tools like Hadoop and in-memory analytics can </a:t>
            </a:r>
            <a:r>
              <a:rPr lang="en-US" sz="1800" dirty="0">
                <a:solidFill>
                  <a:srgbClr val="FFC000"/>
                </a:solidFill>
                <a:effectLst/>
                <a:latin typeface="Calibri" panose="020F0502020204030204" pitchFamily="34" charset="0"/>
                <a:ea typeface="Calibri" panose="020F0502020204030204" pitchFamily="34" charset="0"/>
              </a:rPr>
              <a:t>easily identify new sources of data </a:t>
            </a:r>
            <a:r>
              <a:rPr lang="en-US" sz="1800" dirty="0">
                <a:solidFill>
                  <a:srgbClr val="222222"/>
                </a:solidFill>
                <a:effectLst/>
                <a:latin typeface="Calibri" panose="020F0502020204030204" pitchFamily="34" charset="0"/>
                <a:ea typeface="Calibri" panose="020F0502020204030204" pitchFamily="34" charset="0"/>
              </a:rPr>
              <a:t>which helps </a:t>
            </a:r>
            <a:r>
              <a:rPr lang="en-US" sz="1800" dirty="0">
                <a:solidFill>
                  <a:srgbClr val="00B0F0"/>
                </a:solidFill>
                <a:effectLst/>
                <a:latin typeface="Calibri" panose="020F0502020204030204" pitchFamily="34" charset="0"/>
                <a:ea typeface="Calibri" panose="020F0502020204030204" pitchFamily="34" charset="0"/>
              </a:rPr>
              <a:t>businesses analyzing data immediately</a:t>
            </a:r>
            <a:r>
              <a:rPr lang="en-US" sz="1800" dirty="0">
                <a:solidFill>
                  <a:srgbClr val="222222"/>
                </a:solidFill>
                <a:effectLst/>
                <a:latin typeface="Calibri" panose="020F0502020204030204" pitchFamily="34" charset="0"/>
                <a:ea typeface="Calibri" panose="020F0502020204030204" pitchFamily="34" charset="0"/>
              </a:rPr>
              <a:t>.</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o This helps us to make quick decisions based on the learnings.</a:t>
            </a:r>
          </a:p>
          <a:p>
            <a:pPr algn="l">
              <a:lnSpc>
                <a:spcPct val="115000"/>
              </a:lnSpc>
            </a:pPr>
            <a:endParaRPr lang="en-US" sz="1800" dirty="0">
              <a:solidFill>
                <a:srgbClr val="222222"/>
              </a:solidFill>
              <a:effectLst/>
              <a:latin typeface="Calibri" panose="020F0502020204030204" pitchFamily="34" charset="0"/>
              <a:ea typeface="Calibri" panose="020F0502020204030204" pitchFamily="34" charset="0"/>
            </a:endParaRPr>
          </a:p>
          <a:p>
            <a:pPr algn="l">
              <a:lnSpc>
                <a:spcPct val="115000"/>
              </a:lnSpc>
            </a:pPr>
            <a:r>
              <a:rPr lang="en-US" sz="1400" b="1" dirty="0">
                <a:effectLst/>
                <a:latin typeface="Arial" panose="020B0604020202020204" pitchFamily="34" charset="0"/>
              </a:rPr>
              <a:t>c. </a:t>
            </a:r>
            <a:r>
              <a:rPr lang="en-US" sz="1600" b="1" u="sng" dirty="0">
                <a:effectLst/>
                <a:latin typeface="Arial" panose="020B0604020202020204" pitchFamily="34" charset="0"/>
              </a:rPr>
              <a:t>Understand the market conditions </a:t>
            </a:r>
            <a:r>
              <a:rPr lang="en-US" sz="1400" b="1" dirty="0">
                <a:effectLst/>
                <a:latin typeface="Arial" panose="020B0604020202020204" pitchFamily="34" charset="0"/>
              </a:rPr>
              <a:t>:</a:t>
            </a:r>
            <a:br>
              <a:rPr lang="en-US" sz="1400" dirty="0"/>
            </a:br>
            <a:r>
              <a:rPr lang="en-US" sz="1800" dirty="0">
                <a:solidFill>
                  <a:srgbClr val="222222"/>
                </a:solidFill>
                <a:latin typeface="Calibri" panose="020F0502020204030204" pitchFamily="34" charset="0"/>
                <a:ea typeface="Calibri" panose="020F0502020204030204" pitchFamily="34" charset="0"/>
              </a:rPr>
              <a:t>o By analyzing big data we can get a better understanding of current market conditions.</a:t>
            </a:r>
            <a:br>
              <a:rPr lang="en-US" sz="1800" dirty="0">
                <a:solidFill>
                  <a:srgbClr val="222222"/>
                </a:solidFill>
                <a:latin typeface="Calibri" panose="020F0502020204030204" pitchFamily="34" charset="0"/>
                <a:ea typeface="Calibri" panose="020F0502020204030204" pitchFamily="34" charset="0"/>
              </a:rPr>
            </a:br>
            <a:r>
              <a:rPr lang="en-US" sz="1800" dirty="0">
                <a:solidFill>
                  <a:srgbClr val="222222"/>
                </a:solidFill>
                <a:latin typeface="Calibri" panose="020F0502020204030204" pitchFamily="34" charset="0"/>
                <a:ea typeface="Calibri" panose="020F0502020204030204" pitchFamily="34" charset="0"/>
              </a:rPr>
              <a:t>o For example: By analyzing customers’ purchasing behaviours, a company can find out the products that are sold the most and produce products according to this trend. By this, it can get ahead of its competitors.</a:t>
            </a:r>
            <a:endParaRPr lang="en-IN" sz="1800" dirty="0">
              <a:solidFill>
                <a:srgbClr val="222222"/>
              </a:solidFill>
              <a:latin typeface="Calibri" panose="020F0502020204030204" pitchFamily="34" charset="0"/>
              <a:ea typeface="Calibri" panose="020F0502020204030204" pitchFamily="34" charset="0"/>
            </a:endParaRPr>
          </a:p>
          <a:p>
            <a:pPr lvl="0" algn="l">
              <a:lnSpc>
                <a:spcPct val="115000"/>
              </a:lnSpc>
            </a:pPr>
            <a:endParaRPr lang="en-IN" sz="1800" u="none" strike="noStrike" dirty="0">
              <a:effectLst/>
              <a:latin typeface="Arial" panose="020B0604020202020204" pitchFamily="34" charset="0"/>
              <a:ea typeface="Arial" panose="020B0604020202020204" pitchFamily="34" charset="0"/>
            </a:endParaRPr>
          </a:p>
          <a:p>
            <a:pPr algn="l"/>
            <a:endParaRPr lang="en-IN" sz="1800" dirty="0">
              <a:solidFill>
                <a:srgbClr val="FF0000"/>
              </a:solidFill>
              <a:latin typeface="Calibri" panose="020F0502020204030204" pitchFamily="34" charset="0"/>
              <a:ea typeface="Calibri" panose="020F0502020204030204" pitchFamily="34" charset="0"/>
            </a:endParaRPr>
          </a:p>
          <a:p>
            <a:pPr algn="l"/>
            <a:endParaRPr lang="en-IN" sz="1800" u="none" strike="noStrike" dirty="0">
              <a:solidFill>
                <a:srgbClr val="FF0000"/>
              </a:solidFill>
              <a:effectLst/>
              <a:latin typeface="Calibri" panose="020F0502020204030204" pitchFamily="34" charset="0"/>
              <a:ea typeface="Calibri" panose="020F0502020204030204" pitchFamily="34" charset="0"/>
            </a:endParaRPr>
          </a:p>
          <a:p>
            <a:pPr algn="l"/>
            <a:endParaRPr lang="en-IN" sz="1800" u="none" strike="noStrike" dirty="0">
              <a:effectLst/>
              <a:latin typeface="Arial" panose="020B0604020202020204" pitchFamily="34" charset="0"/>
              <a:ea typeface="Arial" panose="020B0604020202020204" pitchFamily="34" charset="0"/>
            </a:endParaRPr>
          </a:p>
          <a:p>
            <a:pPr algn="l"/>
            <a:endParaRPr lang="en-IN" dirty="0"/>
          </a:p>
        </p:txBody>
      </p:sp>
    </p:spTree>
    <p:extLst>
      <p:ext uri="{BB962C8B-B14F-4D97-AF65-F5344CB8AC3E}">
        <p14:creationId xmlns:p14="http://schemas.microsoft.com/office/powerpoint/2010/main" val="4129631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F6C0-63B7-43A3-F917-E9727AD94B5E}"/>
              </a:ext>
            </a:extLst>
          </p:cNvPr>
          <p:cNvSpPr>
            <a:spLocks noGrp="1"/>
          </p:cNvSpPr>
          <p:nvPr>
            <p:ph type="ctrTitle"/>
          </p:nvPr>
        </p:nvSpPr>
        <p:spPr>
          <a:xfrm>
            <a:off x="1716833" y="133318"/>
            <a:ext cx="8677470" cy="582029"/>
          </a:xfrm>
        </p:spPr>
        <p:txBody>
          <a:bodyPr>
            <a:normAutofit fontScale="90000"/>
          </a:bodyPr>
          <a:lstStyle/>
          <a:p>
            <a:r>
              <a:rPr lang="en-IN" dirty="0"/>
              <a:t>Importance of Big Data</a:t>
            </a:r>
          </a:p>
        </p:txBody>
      </p:sp>
      <p:sp>
        <p:nvSpPr>
          <p:cNvPr id="3" name="Subtitle 2">
            <a:extLst>
              <a:ext uri="{FF2B5EF4-FFF2-40B4-BE49-F238E27FC236}">
                <a16:creationId xmlns:a16="http://schemas.microsoft.com/office/drawing/2014/main" id="{2C5DBE2A-DFFA-E42E-1E45-A2A10A162D30}"/>
              </a:ext>
            </a:extLst>
          </p:cNvPr>
          <p:cNvSpPr>
            <a:spLocks noGrp="1"/>
          </p:cNvSpPr>
          <p:nvPr>
            <p:ph type="subTitle" idx="1"/>
          </p:nvPr>
        </p:nvSpPr>
        <p:spPr>
          <a:xfrm>
            <a:off x="348342" y="1026789"/>
            <a:ext cx="11594841" cy="5067034"/>
          </a:xfrm>
        </p:spPr>
        <p:txBody>
          <a:bodyPr>
            <a:normAutofit/>
          </a:bodyPr>
          <a:lstStyle/>
          <a:p>
            <a:pPr algn="l">
              <a:lnSpc>
                <a:spcPct val="115000"/>
              </a:lnSpc>
            </a:pPr>
            <a:r>
              <a:rPr lang="en-IN" sz="1800" b="1" dirty="0">
                <a:solidFill>
                  <a:srgbClr val="222222"/>
                </a:solidFill>
                <a:effectLst/>
                <a:latin typeface="Calibri" panose="020F0502020204030204" pitchFamily="34" charset="0"/>
                <a:ea typeface="Calibri" panose="020F0502020204030204" pitchFamily="34" charset="0"/>
              </a:rPr>
              <a:t>d. </a:t>
            </a:r>
            <a:r>
              <a:rPr lang="en-US" sz="1800" b="1" u="sng" dirty="0">
                <a:solidFill>
                  <a:srgbClr val="222222"/>
                </a:solidFill>
                <a:effectLst/>
                <a:latin typeface="Calibri" panose="020F0502020204030204" pitchFamily="34" charset="0"/>
                <a:ea typeface="Calibri" panose="020F0502020204030204" pitchFamily="34" charset="0"/>
              </a:rPr>
              <a:t>Control online reputation </a:t>
            </a:r>
            <a:r>
              <a:rPr lang="en-US" sz="1800" b="1" dirty="0">
                <a:solidFill>
                  <a:srgbClr val="222222"/>
                </a:solidFill>
                <a:effectLst/>
                <a:latin typeface="Calibri" panose="020F0502020204030204" pitchFamily="34" charset="0"/>
                <a:ea typeface="Calibri" panose="020F0502020204030204" pitchFamily="34" charset="0"/>
              </a:rPr>
              <a:t>:</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Big data tools can do </a:t>
            </a:r>
            <a:r>
              <a:rPr lang="en-US" sz="1800" dirty="0">
                <a:solidFill>
                  <a:srgbClr val="FF0000"/>
                </a:solidFill>
                <a:effectLst/>
                <a:latin typeface="Calibri" panose="020F0502020204030204" pitchFamily="34" charset="0"/>
                <a:ea typeface="Calibri" panose="020F0502020204030204" pitchFamily="34" charset="0"/>
              </a:rPr>
              <a:t>sentiment analysis.</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o Therefore, you can get feedback about who is saying what about your company.</a:t>
            </a:r>
          </a:p>
          <a:p>
            <a:pPr algn="l">
              <a:lnSpc>
                <a:spcPct val="115000"/>
              </a:lnSpc>
            </a:pPr>
            <a:r>
              <a:rPr lang="en-US" sz="1800" dirty="0">
                <a:solidFill>
                  <a:srgbClr val="222222"/>
                </a:solidFill>
                <a:effectLst/>
                <a:latin typeface="Calibri" panose="020F0502020204030204" pitchFamily="34" charset="0"/>
                <a:ea typeface="Calibri" panose="020F0502020204030204" pitchFamily="34" charset="0"/>
              </a:rPr>
              <a:t>o If you want to monitor and improve the online presence of your business, then big data tools can help in all this.</a:t>
            </a:r>
          </a:p>
          <a:p>
            <a:pPr algn="l">
              <a:lnSpc>
                <a:spcPct val="115000"/>
              </a:lnSpc>
            </a:pPr>
            <a:endParaRPr lang="en-US" sz="1800" dirty="0">
              <a:solidFill>
                <a:srgbClr val="222222"/>
              </a:solidFill>
              <a:latin typeface="Calibri" panose="020F0502020204030204" pitchFamily="34" charset="0"/>
              <a:ea typeface="Calibri" panose="020F0502020204030204" pitchFamily="34" charset="0"/>
            </a:endParaRPr>
          </a:p>
          <a:p>
            <a:pPr algn="l">
              <a:lnSpc>
                <a:spcPct val="115000"/>
              </a:lnSpc>
            </a:pPr>
            <a:r>
              <a:rPr lang="en-US" sz="1800" b="1" dirty="0">
                <a:solidFill>
                  <a:srgbClr val="222222"/>
                </a:solidFill>
                <a:effectLst/>
                <a:latin typeface="Calibri" panose="020F0502020204030204" pitchFamily="34" charset="0"/>
                <a:ea typeface="Calibri" panose="020F0502020204030204" pitchFamily="34" charset="0"/>
              </a:rPr>
              <a:t>e. </a:t>
            </a:r>
            <a:r>
              <a:rPr lang="en-US" sz="1800" b="1" u="sng" dirty="0">
                <a:solidFill>
                  <a:srgbClr val="222222"/>
                </a:solidFill>
                <a:effectLst/>
                <a:latin typeface="Calibri" panose="020F0502020204030204" pitchFamily="34" charset="0"/>
                <a:ea typeface="Calibri" panose="020F0502020204030204" pitchFamily="34" charset="0"/>
              </a:rPr>
              <a:t>Using Big Data Analytics to Boost Customer Acquisition(purchase) and Retention </a:t>
            </a:r>
            <a:r>
              <a:rPr lang="en-US" sz="1800" b="1" dirty="0">
                <a:solidFill>
                  <a:srgbClr val="222222"/>
                </a:solidFill>
                <a:effectLst/>
                <a:latin typeface="Calibri" panose="020F0502020204030204" pitchFamily="34" charset="0"/>
                <a:ea typeface="Calibri" panose="020F0502020204030204" pitchFamily="34" charset="0"/>
              </a:rPr>
              <a:t>:</a:t>
            </a:r>
          </a:p>
          <a:p>
            <a:pPr algn="l">
              <a:lnSpc>
                <a:spcPct val="115000"/>
              </a:lnSpc>
            </a:pPr>
            <a:r>
              <a:rPr lang="en-US" sz="1800" dirty="0">
                <a:solidFill>
                  <a:srgbClr val="222222"/>
                </a:solidFill>
                <a:latin typeface="Calibri" panose="020F0502020204030204" pitchFamily="34" charset="0"/>
                <a:ea typeface="Calibri" panose="020F0502020204030204" pitchFamily="34" charset="0"/>
              </a:rPr>
              <a:t>o The customer is the most important asset any business depends on.</a:t>
            </a:r>
          </a:p>
          <a:p>
            <a:pPr algn="l">
              <a:lnSpc>
                <a:spcPct val="115000"/>
              </a:lnSpc>
            </a:pPr>
            <a:r>
              <a:rPr lang="en-US" sz="1800" dirty="0">
                <a:solidFill>
                  <a:srgbClr val="222222"/>
                </a:solidFill>
                <a:latin typeface="Calibri" panose="020F0502020204030204" pitchFamily="34" charset="0"/>
                <a:ea typeface="Calibri" panose="020F0502020204030204" pitchFamily="34" charset="0"/>
              </a:rPr>
              <a:t>o No single business can claim success without first having to establish a solid customer base.</a:t>
            </a:r>
          </a:p>
          <a:p>
            <a:pPr algn="l">
              <a:lnSpc>
                <a:spcPct val="115000"/>
              </a:lnSpc>
            </a:pPr>
            <a:r>
              <a:rPr lang="en-US" sz="1800" dirty="0">
                <a:solidFill>
                  <a:srgbClr val="222222"/>
                </a:solidFill>
                <a:latin typeface="Calibri" panose="020F0502020204030204" pitchFamily="34" charset="0"/>
                <a:ea typeface="Calibri" panose="020F0502020204030204" pitchFamily="34" charset="0"/>
              </a:rPr>
              <a:t>If a business is slow to learn what customers are looking for, then it is very likely to deliver</a:t>
            </a:r>
          </a:p>
          <a:p>
            <a:pPr algn="l">
              <a:lnSpc>
                <a:spcPct val="115000"/>
              </a:lnSpc>
            </a:pPr>
            <a:r>
              <a:rPr lang="en-US" sz="1800" dirty="0">
                <a:solidFill>
                  <a:srgbClr val="222222"/>
                </a:solidFill>
                <a:latin typeface="Calibri" panose="020F0502020204030204" pitchFamily="34" charset="0"/>
                <a:ea typeface="Calibri" panose="020F0502020204030204" pitchFamily="34" charset="0"/>
              </a:rPr>
              <a:t>poor quality products.</a:t>
            </a:r>
            <a:endParaRPr lang="en-IN" sz="1800" dirty="0">
              <a:solidFill>
                <a:srgbClr val="222222"/>
              </a:solidFill>
              <a:latin typeface="Calibri" panose="020F0502020204030204" pitchFamily="34" charset="0"/>
              <a:ea typeface="Calibri" panose="020F0502020204030204" pitchFamily="34" charset="0"/>
            </a:endParaRPr>
          </a:p>
          <a:p>
            <a:pPr algn="l"/>
            <a:endParaRPr lang="en-IN" sz="1800" dirty="0">
              <a:solidFill>
                <a:srgbClr val="FF0000"/>
              </a:solidFill>
              <a:latin typeface="Calibri" panose="020F0502020204030204" pitchFamily="34" charset="0"/>
              <a:ea typeface="Calibri" panose="020F0502020204030204" pitchFamily="34" charset="0"/>
            </a:endParaRPr>
          </a:p>
          <a:p>
            <a:pPr algn="l"/>
            <a:endParaRPr lang="en-IN" sz="1800" u="none" strike="noStrike" dirty="0">
              <a:solidFill>
                <a:srgbClr val="FF0000"/>
              </a:solidFill>
              <a:effectLst/>
              <a:latin typeface="Calibri" panose="020F0502020204030204" pitchFamily="34" charset="0"/>
              <a:ea typeface="Calibri" panose="020F0502020204030204" pitchFamily="34" charset="0"/>
            </a:endParaRPr>
          </a:p>
          <a:p>
            <a:pPr algn="l"/>
            <a:endParaRPr lang="en-IN" sz="1800" u="none" strike="noStrike" dirty="0">
              <a:effectLst/>
              <a:latin typeface="Arial" panose="020B0604020202020204" pitchFamily="34" charset="0"/>
              <a:ea typeface="Arial" panose="020B0604020202020204" pitchFamily="34" charset="0"/>
            </a:endParaRPr>
          </a:p>
          <a:p>
            <a:pPr algn="l"/>
            <a:endParaRPr lang="en-IN" dirty="0"/>
          </a:p>
        </p:txBody>
      </p:sp>
    </p:spTree>
    <p:extLst>
      <p:ext uri="{BB962C8B-B14F-4D97-AF65-F5344CB8AC3E}">
        <p14:creationId xmlns:p14="http://schemas.microsoft.com/office/powerpoint/2010/main" val="3177648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E7FCA9-A29D-E073-64CC-7EED8CE97E51}"/>
              </a:ext>
            </a:extLst>
          </p:cNvPr>
          <p:cNvSpPr txBox="1"/>
          <p:nvPr/>
        </p:nvSpPr>
        <p:spPr>
          <a:xfrm>
            <a:off x="157018" y="83127"/>
            <a:ext cx="11517746" cy="5986254"/>
          </a:xfrm>
          <a:prstGeom prst="rect">
            <a:avLst/>
          </a:prstGeom>
          <a:noFill/>
        </p:spPr>
        <p:txBody>
          <a:bodyPr wrap="square" rtlCol="0">
            <a:spAutoFit/>
          </a:bodyPr>
          <a:lstStyle/>
          <a:p>
            <a:pPr>
              <a:lnSpc>
                <a:spcPts val="2550"/>
              </a:lnSpc>
              <a:spcBef>
                <a:spcPts val="4800"/>
              </a:spcBef>
              <a:spcAft>
                <a:spcPts val="2400"/>
              </a:spcAft>
            </a:pPr>
            <a:r>
              <a:rPr lang="en-IN" sz="2800" dirty="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The Sources of Big Data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950"/>
              </a:lnSpc>
              <a:spcBef>
                <a:spcPts val="2400"/>
              </a:spcBef>
              <a:spcAft>
                <a:spcPts val="1800"/>
              </a:spcAft>
              <a:tabLst>
                <a:tab pos="457200" algn="l"/>
              </a:tabLst>
            </a:pPr>
            <a:r>
              <a:rPr lang="en-IN" sz="2000" dirty="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Black Box Data</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647700">
              <a:lnSpc>
                <a:spcPts val="1800"/>
              </a:lnSpc>
              <a:spcAft>
                <a:spcPts val="800"/>
              </a:spcAft>
            </a:pPr>
            <a:r>
              <a:rPr lang="en-IN" sz="1800" dirty="0">
                <a:solidFill>
                  <a:srgbClr val="51565E"/>
                </a:solidFill>
                <a:effectLst/>
                <a:latin typeface="Roboto" panose="02000000000000000000" pitchFamily="2" charset="0"/>
                <a:ea typeface="Times New Roman" panose="02020603050405020304" pitchFamily="18" charset="0"/>
                <a:cs typeface="Times New Roman" panose="02020603050405020304" pitchFamily="18" charset="0"/>
              </a:rPr>
              <a:t>This is the data generated by airplanes, including jets and helicopters. Black box data includes flight crew voices, microphone recordings, and aircraft performance information.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950"/>
              </a:lnSpc>
              <a:spcBef>
                <a:spcPts val="2400"/>
              </a:spcBef>
              <a:spcAft>
                <a:spcPts val="1800"/>
              </a:spcAft>
              <a:tabLst>
                <a:tab pos="457200" algn="l"/>
              </a:tabLst>
            </a:pPr>
            <a:r>
              <a:rPr lang="en-IN" sz="2000" dirty="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Social Media Data</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647700">
              <a:lnSpc>
                <a:spcPts val="1800"/>
              </a:lnSpc>
              <a:spcAft>
                <a:spcPts val="800"/>
              </a:spcAft>
            </a:pPr>
            <a:r>
              <a:rPr lang="en-IN" sz="1800" dirty="0">
                <a:solidFill>
                  <a:srgbClr val="51565E"/>
                </a:solidFill>
                <a:effectLst/>
                <a:latin typeface="Roboto" panose="02000000000000000000" pitchFamily="2" charset="0"/>
                <a:ea typeface="Times New Roman" panose="02020603050405020304" pitchFamily="18" charset="0"/>
                <a:cs typeface="Times New Roman" panose="02020603050405020304" pitchFamily="18" charset="0"/>
              </a:rPr>
              <a:t>This is data developed by such social media sites as Twitter, Facebook, Instagram, Pinterest, and Google+.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950"/>
              </a:lnSpc>
              <a:spcBef>
                <a:spcPts val="2400"/>
              </a:spcBef>
              <a:spcAft>
                <a:spcPts val="1800"/>
              </a:spcAft>
              <a:tabLst>
                <a:tab pos="457200" algn="l"/>
              </a:tabLst>
            </a:pPr>
            <a:r>
              <a:rPr lang="en-IN" sz="2000" dirty="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Stock Exchange Data</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647700">
              <a:lnSpc>
                <a:spcPts val="1800"/>
              </a:lnSpc>
              <a:spcAft>
                <a:spcPts val="800"/>
              </a:spcAft>
            </a:pPr>
            <a:r>
              <a:rPr lang="en-IN" sz="1800" dirty="0">
                <a:solidFill>
                  <a:srgbClr val="51565E"/>
                </a:solidFill>
                <a:effectLst/>
                <a:latin typeface="Roboto" panose="02000000000000000000" pitchFamily="2" charset="0"/>
                <a:ea typeface="Times New Roman" panose="02020603050405020304" pitchFamily="18" charset="0"/>
                <a:cs typeface="Times New Roman" panose="02020603050405020304" pitchFamily="18" charset="0"/>
              </a:rPr>
              <a:t>This is data from stock exchanges about the share selling and buying decisions made by customers.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950"/>
              </a:lnSpc>
              <a:spcBef>
                <a:spcPts val="2400"/>
              </a:spcBef>
              <a:spcAft>
                <a:spcPts val="1800"/>
              </a:spcAft>
              <a:tabLst>
                <a:tab pos="457200" algn="l"/>
              </a:tabLst>
            </a:pPr>
            <a:r>
              <a:rPr lang="en-IN" sz="2000" dirty="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Power Grid Data</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647700">
              <a:lnSpc>
                <a:spcPts val="1800"/>
              </a:lnSpc>
              <a:spcAft>
                <a:spcPts val="800"/>
              </a:spcAft>
            </a:pPr>
            <a:r>
              <a:rPr lang="en-IN" sz="1800" dirty="0">
                <a:solidFill>
                  <a:srgbClr val="51565E"/>
                </a:solidFill>
                <a:effectLst/>
                <a:latin typeface="Roboto" panose="02000000000000000000" pitchFamily="2" charset="0"/>
                <a:ea typeface="Times New Roman" panose="02020603050405020304" pitchFamily="18" charset="0"/>
                <a:cs typeface="Times New Roman" panose="02020603050405020304" pitchFamily="18" charset="0"/>
              </a:rPr>
              <a:t>This is data from power grids. It holds information on particular nodes, such as usage information.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3674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DFS Architecture">
            <a:extLst>
              <a:ext uri="{FF2B5EF4-FFF2-40B4-BE49-F238E27FC236}">
                <a16:creationId xmlns:a16="http://schemas.microsoft.com/office/drawing/2014/main" id="{800F4E05-CFF3-9674-6ED0-B0F2EBF8B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564" y="1555571"/>
            <a:ext cx="6927272" cy="45717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1847AF-7C9C-7F4A-91E3-E04491B456F6}"/>
              </a:ext>
            </a:extLst>
          </p:cNvPr>
          <p:cNvSpPr txBox="1"/>
          <p:nvPr/>
        </p:nvSpPr>
        <p:spPr>
          <a:xfrm>
            <a:off x="1089892" y="509117"/>
            <a:ext cx="6096000" cy="677108"/>
          </a:xfrm>
          <a:prstGeom prst="rect">
            <a:avLst/>
          </a:prstGeom>
          <a:noFill/>
        </p:spPr>
        <p:txBody>
          <a:bodyPr wrap="square">
            <a:spAutoFit/>
          </a:bodyPr>
          <a:lstStyle/>
          <a:p>
            <a:pPr algn="l"/>
            <a:r>
              <a:rPr lang="en-US" sz="2000" b="1" i="0" dirty="0">
                <a:solidFill>
                  <a:srgbClr val="000000"/>
                </a:solidFill>
                <a:effectLst/>
                <a:latin typeface="Heebo" pitchFamily="2" charset="-79"/>
                <a:cs typeface="Heebo" pitchFamily="2" charset="-79"/>
              </a:rPr>
              <a:t>HDFS Architecture</a:t>
            </a:r>
          </a:p>
          <a:p>
            <a:pPr algn="just"/>
            <a:r>
              <a:rPr lang="en-US" b="0" i="0" dirty="0">
                <a:solidFill>
                  <a:srgbClr val="000000"/>
                </a:solidFill>
                <a:effectLst/>
                <a:latin typeface="Nunito" pitchFamily="2" charset="0"/>
              </a:rPr>
              <a:t>Given below is the architecture of a Hadoop File System</a:t>
            </a:r>
          </a:p>
        </p:txBody>
      </p:sp>
    </p:spTree>
    <p:extLst>
      <p:ext uri="{BB962C8B-B14F-4D97-AF65-F5344CB8AC3E}">
        <p14:creationId xmlns:p14="http://schemas.microsoft.com/office/powerpoint/2010/main" val="1992227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6093E2-2E30-6811-E289-35ABBA5A5AA6}"/>
              </a:ext>
            </a:extLst>
          </p:cNvPr>
          <p:cNvSpPr txBox="1"/>
          <p:nvPr/>
        </p:nvSpPr>
        <p:spPr>
          <a:xfrm>
            <a:off x="341746" y="391312"/>
            <a:ext cx="11656290" cy="2921313"/>
          </a:xfrm>
          <a:prstGeom prst="rect">
            <a:avLst/>
          </a:prstGeom>
          <a:noFill/>
        </p:spPr>
        <p:txBody>
          <a:bodyPr wrap="square">
            <a:spAutoFit/>
          </a:bodyPr>
          <a:lstStyle/>
          <a:p>
            <a:pPr marL="342900" lvl="0" indent="-342900">
              <a:lnSpc>
                <a:spcPts val="1950"/>
              </a:lnSpc>
              <a:spcBef>
                <a:spcPts val="2400"/>
              </a:spcBef>
              <a:spcAft>
                <a:spcPts val="1800"/>
              </a:spcAft>
              <a:tabLst>
                <a:tab pos="457200" algn="l"/>
              </a:tabLst>
            </a:pPr>
            <a:r>
              <a:rPr lang="en-IN" sz="2000" dirty="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Transport Data</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647700">
              <a:lnSpc>
                <a:spcPts val="1800"/>
              </a:lnSpc>
              <a:spcAft>
                <a:spcPts val="800"/>
              </a:spcAft>
            </a:pPr>
            <a:r>
              <a:rPr lang="en-IN" sz="1800" dirty="0">
                <a:solidFill>
                  <a:srgbClr val="51565E"/>
                </a:solidFill>
                <a:effectLst/>
                <a:latin typeface="Roboto" panose="02000000000000000000" pitchFamily="2" charset="0"/>
                <a:ea typeface="Times New Roman" panose="02020603050405020304" pitchFamily="18" charset="0"/>
                <a:cs typeface="Times New Roman" panose="02020603050405020304" pitchFamily="18" charset="0"/>
              </a:rPr>
              <a:t>This includes possible capacity, vehicle model, availability, and distance covered by a vehicle.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950"/>
              </a:lnSpc>
              <a:spcBef>
                <a:spcPts val="2400"/>
              </a:spcBef>
              <a:spcAft>
                <a:spcPts val="1800"/>
              </a:spcAft>
              <a:tabLst>
                <a:tab pos="457200" algn="l"/>
              </a:tabLst>
            </a:pPr>
            <a:r>
              <a:rPr lang="en-IN" sz="2000" dirty="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Search Engine Data</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647700">
              <a:lnSpc>
                <a:spcPts val="1800"/>
              </a:lnSpc>
              <a:spcAft>
                <a:spcPts val="800"/>
              </a:spcAft>
            </a:pPr>
            <a:r>
              <a:rPr lang="en-IN" sz="1800" dirty="0">
                <a:solidFill>
                  <a:srgbClr val="51565E"/>
                </a:solidFill>
                <a:effectLst/>
                <a:latin typeface="Roboto" panose="02000000000000000000" pitchFamily="2" charset="0"/>
                <a:ea typeface="Times New Roman" panose="02020603050405020304" pitchFamily="18" charset="0"/>
                <a:cs typeface="Times New Roman" panose="02020603050405020304" pitchFamily="18" charset="0"/>
              </a:rPr>
              <a:t>This is one of the most significant sources of big data. Search engines have vast databases where they get their data.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800"/>
              </a:lnSpc>
              <a:spcAft>
                <a:spcPts val="1050"/>
              </a:spcAft>
            </a:pPr>
            <a:r>
              <a:rPr lang="en-IN" sz="2000" dirty="0">
                <a:solidFill>
                  <a:srgbClr val="51565E"/>
                </a:solidFill>
                <a:effectLst/>
                <a:latin typeface="Roboto" panose="02000000000000000000" pitchFamily="2" charset="0"/>
                <a:ea typeface="Times New Roman" panose="02020603050405020304" pitchFamily="18"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53016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5E5043-CC99-DD2D-E150-17F5A3015DC7}"/>
              </a:ext>
            </a:extLst>
          </p:cNvPr>
          <p:cNvPicPr>
            <a:picLocks noChangeAspect="1"/>
          </p:cNvPicPr>
          <p:nvPr/>
        </p:nvPicPr>
        <p:blipFill>
          <a:blip r:embed="rId2"/>
          <a:stretch>
            <a:fillRect/>
          </a:stretch>
        </p:blipFill>
        <p:spPr>
          <a:xfrm>
            <a:off x="1197043" y="1016001"/>
            <a:ext cx="9797914" cy="4331853"/>
          </a:xfrm>
          <a:prstGeom prst="rect">
            <a:avLst/>
          </a:prstGeom>
        </p:spPr>
      </p:pic>
    </p:spTree>
    <p:extLst>
      <p:ext uri="{BB962C8B-B14F-4D97-AF65-F5344CB8AC3E}">
        <p14:creationId xmlns:p14="http://schemas.microsoft.com/office/powerpoint/2010/main" val="3374878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264297-22A9-34A4-CC96-A485E5AD0673}"/>
              </a:ext>
            </a:extLst>
          </p:cNvPr>
          <p:cNvSpPr txBox="1"/>
          <p:nvPr/>
        </p:nvSpPr>
        <p:spPr>
          <a:xfrm>
            <a:off x="-131989" y="286535"/>
            <a:ext cx="12143014" cy="390363"/>
          </a:xfrm>
          <a:prstGeom prst="rect">
            <a:avLst/>
          </a:prstGeom>
          <a:noFill/>
        </p:spPr>
        <p:txBody>
          <a:bodyPr wrap="square">
            <a:spAutoFit/>
          </a:bodyPr>
          <a:lstStyle/>
          <a:p>
            <a:pPr algn="ctr">
              <a:lnSpc>
                <a:spcPct val="115000"/>
              </a:lnSpc>
            </a:pPr>
            <a:r>
              <a:rPr lang="en-IN" sz="1800" b="1" dirty="0">
                <a:solidFill>
                  <a:srgbClr val="222222"/>
                </a:solidFill>
                <a:effectLst/>
                <a:latin typeface="Calibri" panose="020F0502020204030204" pitchFamily="34" charset="0"/>
                <a:ea typeface="Calibri" panose="020F0502020204030204" pitchFamily="34" charset="0"/>
              </a:rPr>
              <a:t>The 3 types of Data: Structured data, Semi-structured data, and Unstructured data. </a:t>
            </a:r>
            <a:endParaRPr lang="en-IN" sz="1400" b="1" dirty="0">
              <a:effectLst/>
              <a:latin typeface="Arial" panose="020B0604020202020204" pitchFamily="34" charset="0"/>
              <a:ea typeface="Arial" panose="020B0604020202020204" pitchFamily="34" charset="0"/>
            </a:endParaRPr>
          </a:p>
        </p:txBody>
      </p:sp>
      <p:sp>
        <p:nvSpPr>
          <p:cNvPr id="4" name="TextBox 3">
            <a:extLst>
              <a:ext uri="{FF2B5EF4-FFF2-40B4-BE49-F238E27FC236}">
                <a16:creationId xmlns:a16="http://schemas.microsoft.com/office/drawing/2014/main" id="{96EE743E-E1AB-32D3-3C15-EBB404B04E1D}"/>
              </a:ext>
            </a:extLst>
          </p:cNvPr>
          <p:cNvSpPr txBox="1"/>
          <p:nvPr/>
        </p:nvSpPr>
        <p:spPr>
          <a:xfrm>
            <a:off x="180975" y="807066"/>
            <a:ext cx="11830050" cy="3422475"/>
          </a:xfrm>
          <a:prstGeom prst="rect">
            <a:avLst/>
          </a:prstGeom>
          <a:noFill/>
        </p:spPr>
        <p:txBody>
          <a:bodyPr wrap="square">
            <a:spAutoFit/>
          </a:bodyPr>
          <a:lstStyle/>
          <a:p>
            <a:pPr>
              <a:lnSpc>
                <a:spcPct val="115000"/>
              </a:lnSpc>
            </a:pPr>
            <a:r>
              <a:rPr lang="en-IN" sz="1800" b="1" dirty="0">
                <a:solidFill>
                  <a:srgbClr val="222222"/>
                </a:solidFill>
                <a:effectLst/>
                <a:latin typeface="Calibri" panose="020F0502020204030204" pitchFamily="34" charset="0"/>
                <a:ea typeface="Calibri" panose="020F0502020204030204" pitchFamily="34" charset="0"/>
              </a:rPr>
              <a:t>Structured data</a:t>
            </a:r>
            <a:endParaRPr lang="en-IN" b="1" dirty="0">
              <a:solidFill>
                <a:srgbClr val="222222"/>
              </a:solidFill>
              <a:latin typeface="Calibri" panose="020F0502020204030204" pitchFamily="34" charset="0"/>
              <a:ea typeface="Calibri" panose="020F0502020204030204" pitchFamily="34" charset="0"/>
            </a:endParaRPr>
          </a:p>
          <a:p>
            <a:pPr>
              <a:lnSpc>
                <a:spcPct val="115000"/>
              </a:lnSpc>
            </a:pPr>
            <a:endParaRPr lang="en-IN" dirty="0">
              <a:solidFill>
                <a:srgbClr val="222222"/>
              </a:solidFill>
              <a:latin typeface="Calibri" panose="020F0502020204030204" pitchFamily="34" charset="0"/>
              <a:ea typeface="Calibri" panose="020F0502020204030204" pitchFamily="34" charset="0"/>
            </a:endParaRPr>
          </a:p>
          <a:p>
            <a:pPr marL="285750" indent="-285750">
              <a:lnSpc>
                <a:spcPct val="115000"/>
              </a:lnSpc>
              <a:buFont typeface="Arial" panose="020B0604020202020204" pitchFamily="34" charset="0"/>
              <a:buChar char="•"/>
            </a:pPr>
            <a:r>
              <a:rPr lang="en-IN" sz="1800" dirty="0">
                <a:solidFill>
                  <a:srgbClr val="222222"/>
                </a:solidFill>
                <a:effectLst/>
                <a:latin typeface="Calibri" panose="020F0502020204030204" pitchFamily="34" charset="0"/>
                <a:ea typeface="Calibri" panose="020F0502020204030204" pitchFamily="34" charset="0"/>
              </a:rPr>
              <a:t>Structure data includes </a:t>
            </a:r>
            <a:r>
              <a:rPr lang="en-IN" sz="1800" dirty="0">
                <a:solidFill>
                  <a:srgbClr val="FF0000"/>
                </a:solidFill>
                <a:effectLst/>
                <a:latin typeface="Calibri" panose="020F0502020204030204" pitchFamily="34" charset="0"/>
                <a:ea typeface="Calibri" panose="020F0502020204030204" pitchFamily="34" charset="0"/>
              </a:rPr>
              <a:t>data contained in relational databases and spreadsheets</a:t>
            </a:r>
            <a:r>
              <a:rPr lang="en-IN" dirty="0">
                <a:solidFill>
                  <a:srgbClr val="222222"/>
                </a:solidFill>
                <a:latin typeface="Calibri" panose="020F0502020204030204" pitchFamily="34" charset="0"/>
                <a:ea typeface="Calibri" panose="020F0502020204030204" pitchFamily="34" charset="0"/>
              </a:rPr>
              <a:t> or in a </a:t>
            </a:r>
            <a:r>
              <a:rPr lang="en-IN" dirty="0" err="1">
                <a:solidFill>
                  <a:srgbClr val="222222"/>
                </a:solidFill>
                <a:latin typeface="Calibri" panose="020F0502020204030204" pitchFamily="34" charset="0"/>
                <a:ea typeface="Calibri" panose="020F0502020204030204" pitchFamily="34" charset="0"/>
              </a:rPr>
              <a:t>tabuuar</a:t>
            </a:r>
            <a:r>
              <a:rPr lang="en-IN" dirty="0">
                <a:solidFill>
                  <a:srgbClr val="222222"/>
                </a:solidFill>
                <a:latin typeface="Calibri" panose="020F0502020204030204" pitchFamily="34" charset="0"/>
                <a:ea typeface="Calibri" panose="020F0502020204030204" pitchFamily="34" charset="0"/>
              </a:rPr>
              <a:t> schema</a:t>
            </a:r>
            <a:endParaRPr lang="en-IN" sz="1800" dirty="0">
              <a:solidFill>
                <a:srgbClr val="222222"/>
              </a:solidFill>
              <a:effectLst/>
              <a:latin typeface="Calibri" panose="020F0502020204030204" pitchFamily="34" charset="0"/>
              <a:ea typeface="Calibri" panose="020F0502020204030204" pitchFamily="34" charset="0"/>
            </a:endParaRPr>
          </a:p>
          <a:p>
            <a:pPr marL="285750" indent="-285750">
              <a:lnSpc>
                <a:spcPct val="115000"/>
              </a:lnSpc>
              <a:buFont typeface="Arial" panose="020B0604020202020204" pitchFamily="34" charset="0"/>
              <a:buChar char="•"/>
            </a:pPr>
            <a:r>
              <a:rPr lang="en-IN" sz="1800" dirty="0">
                <a:solidFill>
                  <a:srgbClr val="222222"/>
                </a:solidFill>
                <a:effectLst/>
                <a:latin typeface="Calibri" panose="020F0502020204030204" pitchFamily="34" charset="0"/>
                <a:ea typeface="Calibri" panose="020F0502020204030204" pitchFamily="34" charset="0"/>
              </a:rPr>
              <a:t>It has been organized into a </a:t>
            </a:r>
            <a:r>
              <a:rPr lang="en-IN" sz="1800" dirty="0">
                <a:solidFill>
                  <a:srgbClr val="00B050"/>
                </a:solidFill>
                <a:effectLst/>
                <a:latin typeface="Calibri" panose="020F0502020204030204" pitchFamily="34" charset="0"/>
                <a:ea typeface="Calibri" panose="020F0502020204030204" pitchFamily="34" charset="0"/>
              </a:rPr>
              <a:t>formatted repository that is typically a database.</a:t>
            </a:r>
          </a:p>
          <a:p>
            <a:pPr marL="285750" indent="-285750">
              <a:lnSpc>
                <a:spcPct val="115000"/>
              </a:lnSpc>
              <a:buFont typeface="Arial" panose="020B0604020202020204" pitchFamily="34" charset="0"/>
              <a:buChar char="•"/>
            </a:pPr>
            <a:r>
              <a:rPr lang="en-IN" sz="1800" dirty="0">
                <a:solidFill>
                  <a:srgbClr val="222222"/>
                </a:solidFill>
                <a:effectLst/>
                <a:latin typeface="Calibri" panose="020F0502020204030204" pitchFamily="34" charset="0"/>
                <a:ea typeface="Calibri" panose="020F0502020204030204" pitchFamily="34" charset="0"/>
              </a:rPr>
              <a:t>It concerns all data which can be stored in </a:t>
            </a:r>
            <a:r>
              <a:rPr lang="en-IN" sz="1800" dirty="0">
                <a:solidFill>
                  <a:srgbClr val="00B0F0"/>
                </a:solidFill>
                <a:effectLst/>
                <a:latin typeface="Calibri" panose="020F0502020204030204" pitchFamily="34" charset="0"/>
                <a:ea typeface="Calibri" panose="020F0502020204030204" pitchFamily="34" charset="0"/>
              </a:rPr>
              <a:t>database SQL in a table with rows and columns</a:t>
            </a:r>
            <a:r>
              <a:rPr lang="en-IN" sz="1800" dirty="0">
                <a:solidFill>
                  <a:srgbClr val="222222"/>
                </a:solidFill>
                <a:effectLst/>
                <a:latin typeface="Calibri" panose="020F0502020204030204" pitchFamily="34" charset="0"/>
                <a:ea typeface="Calibri" panose="020F0502020204030204" pitchFamily="34" charset="0"/>
              </a:rPr>
              <a:t>.</a:t>
            </a:r>
          </a:p>
          <a:p>
            <a:pPr marL="285750" indent="-285750">
              <a:lnSpc>
                <a:spcPct val="115000"/>
              </a:lnSpc>
              <a:buFont typeface="Arial" panose="020B0604020202020204" pitchFamily="34" charset="0"/>
              <a:buChar char="•"/>
            </a:pPr>
            <a:r>
              <a:rPr lang="en-IN" sz="1800" dirty="0">
                <a:solidFill>
                  <a:srgbClr val="7030A0"/>
                </a:solidFill>
                <a:effectLst/>
                <a:latin typeface="Calibri" panose="020F0502020204030204" pitchFamily="34" charset="0"/>
                <a:ea typeface="Calibri" panose="020F0502020204030204" pitchFamily="34" charset="0"/>
              </a:rPr>
              <a:t>Structured data </a:t>
            </a:r>
            <a:r>
              <a:rPr lang="en-IN" sz="1800" dirty="0">
                <a:solidFill>
                  <a:srgbClr val="222222"/>
                </a:solidFill>
                <a:effectLst/>
                <a:latin typeface="Calibri" panose="020F0502020204030204" pitchFamily="34" charset="0"/>
                <a:ea typeface="Calibri" panose="020F0502020204030204" pitchFamily="34" charset="0"/>
              </a:rPr>
              <a:t>has the advantage of being easily </a:t>
            </a:r>
            <a:r>
              <a:rPr lang="en-IN" sz="1800" dirty="0">
                <a:solidFill>
                  <a:srgbClr val="FFC000"/>
                </a:solidFill>
                <a:effectLst/>
                <a:latin typeface="Calibri" panose="020F0502020204030204" pitchFamily="34" charset="0"/>
                <a:ea typeface="Calibri" panose="020F0502020204030204" pitchFamily="34" charset="0"/>
              </a:rPr>
              <a:t>entered, stored, queried and </a:t>
            </a:r>
            <a:r>
              <a:rPr lang="en-IN" sz="1800" dirty="0" err="1">
                <a:solidFill>
                  <a:srgbClr val="FFC000"/>
                </a:solidFill>
                <a:effectLst/>
                <a:latin typeface="Calibri" panose="020F0502020204030204" pitchFamily="34" charset="0"/>
                <a:ea typeface="Calibri" panose="020F0502020204030204" pitchFamily="34" charset="0"/>
              </a:rPr>
              <a:t>analyzed</a:t>
            </a:r>
            <a:r>
              <a:rPr lang="en-IN" sz="1800" dirty="0">
                <a:solidFill>
                  <a:srgbClr val="222222"/>
                </a:solidFill>
                <a:effectLst/>
                <a:latin typeface="Calibri" panose="020F0502020204030204" pitchFamily="34" charset="0"/>
                <a:ea typeface="Calibri" panose="020F0502020204030204" pitchFamily="34" charset="0"/>
              </a:rPr>
              <a:t>. </a:t>
            </a:r>
          </a:p>
          <a:p>
            <a:pPr marL="285750" indent="-285750">
              <a:lnSpc>
                <a:spcPct val="115000"/>
              </a:lnSpc>
              <a:buFont typeface="Arial" panose="020B0604020202020204" pitchFamily="34" charset="0"/>
              <a:buChar char="•"/>
            </a:pPr>
            <a:r>
              <a:rPr lang="en-IN" dirty="0">
                <a:solidFill>
                  <a:srgbClr val="51565E"/>
                </a:solidFill>
                <a:latin typeface="Roboto" panose="02000000000000000000" pitchFamily="2" charset="0"/>
                <a:ea typeface="Times New Roman" panose="02020603050405020304" pitchFamily="18" charset="0"/>
              </a:rPr>
              <a:t>S</a:t>
            </a:r>
            <a:r>
              <a:rPr lang="en-IN" sz="1800" dirty="0">
                <a:solidFill>
                  <a:srgbClr val="51565E"/>
                </a:solidFill>
                <a:effectLst/>
                <a:latin typeface="Roboto" panose="02000000000000000000" pitchFamily="2" charset="0"/>
                <a:ea typeface="Times New Roman" panose="02020603050405020304" pitchFamily="18" charset="0"/>
              </a:rPr>
              <a:t>tructured data is very significant because it enables the rapid data collection from numerous database locations.</a:t>
            </a:r>
            <a:endParaRPr lang="en-IN" sz="1800" dirty="0">
              <a:solidFill>
                <a:srgbClr val="222222"/>
              </a:solidFill>
              <a:effectLst/>
              <a:latin typeface="Calibri" panose="020F0502020204030204" pitchFamily="34" charset="0"/>
              <a:ea typeface="Calibri" panose="020F0502020204030204" pitchFamily="34" charset="0"/>
            </a:endParaRPr>
          </a:p>
          <a:p>
            <a:pPr marL="285750" indent="-285750">
              <a:lnSpc>
                <a:spcPct val="115000"/>
              </a:lnSpc>
              <a:buFont typeface="Arial" panose="020B0604020202020204" pitchFamily="34" charset="0"/>
              <a:buChar char="•"/>
            </a:pPr>
            <a:r>
              <a:rPr lang="en-IN" sz="1800" dirty="0">
                <a:solidFill>
                  <a:srgbClr val="222222"/>
                </a:solidFill>
                <a:effectLst/>
                <a:latin typeface="Calibri" panose="020F0502020204030204" pitchFamily="34" charset="0"/>
                <a:ea typeface="Calibri" panose="020F0502020204030204" pitchFamily="34" charset="0"/>
              </a:rPr>
              <a:t>Example: </a:t>
            </a:r>
            <a:r>
              <a:rPr lang="en-IN" sz="1800" dirty="0">
                <a:solidFill>
                  <a:srgbClr val="C00000"/>
                </a:solidFill>
                <a:effectLst/>
                <a:latin typeface="Calibri" panose="020F0502020204030204" pitchFamily="34" charset="0"/>
                <a:ea typeface="Calibri" panose="020F0502020204030204" pitchFamily="34" charset="0"/>
              </a:rPr>
              <a:t>Relational data</a:t>
            </a:r>
            <a:r>
              <a:rPr lang="en-IN" sz="1800" dirty="0">
                <a:solidFill>
                  <a:srgbClr val="222222"/>
                </a:solidFill>
                <a:effectLst/>
                <a:latin typeface="Calibri" panose="020F0502020204030204" pitchFamily="34" charset="0"/>
                <a:ea typeface="Calibri" panose="020F0502020204030204" pitchFamily="34" charset="0"/>
              </a:rPr>
              <a:t>. </a:t>
            </a:r>
          </a:p>
          <a:p>
            <a:pPr>
              <a:lnSpc>
                <a:spcPct val="115000"/>
              </a:lnSpc>
            </a:pPr>
            <a:endParaRPr lang="en-IN" sz="1400" dirty="0">
              <a:solidFill>
                <a:srgbClr val="222222"/>
              </a:solidFill>
              <a:effectLst/>
              <a:latin typeface="Calibri" panose="020F0502020204030204" pitchFamily="34" charset="0"/>
              <a:ea typeface="Calibri" panose="020F0502020204030204" pitchFamily="34" charset="0"/>
            </a:endParaRPr>
          </a:p>
          <a:p>
            <a:endParaRPr lang="en-IN" sz="14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964631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A31D47-67C8-58C2-70C9-5827E5D6C2EA}"/>
              </a:ext>
            </a:extLst>
          </p:cNvPr>
          <p:cNvSpPr txBox="1"/>
          <p:nvPr/>
        </p:nvSpPr>
        <p:spPr>
          <a:xfrm>
            <a:off x="544946" y="428834"/>
            <a:ext cx="11388436" cy="4713085"/>
          </a:xfrm>
          <a:prstGeom prst="rect">
            <a:avLst/>
          </a:prstGeom>
          <a:noFill/>
        </p:spPr>
        <p:txBody>
          <a:bodyPr wrap="square">
            <a:spAutoFit/>
          </a:bodyPr>
          <a:lstStyle/>
          <a:p>
            <a:pPr>
              <a:lnSpc>
                <a:spcPct val="115000"/>
              </a:lnSpc>
            </a:pPr>
            <a:r>
              <a:rPr lang="en-IN" sz="1800" b="1" dirty="0">
                <a:solidFill>
                  <a:srgbClr val="222222"/>
                </a:solidFill>
                <a:effectLst/>
                <a:latin typeface="Calibri" panose="020F0502020204030204" pitchFamily="34" charset="0"/>
                <a:ea typeface="Calibri" panose="020F0502020204030204" pitchFamily="34" charset="0"/>
              </a:rPr>
              <a:t>Semi-Structured data </a:t>
            </a:r>
            <a:endParaRPr lang="en-IN" b="1" dirty="0">
              <a:solidFill>
                <a:srgbClr val="222222"/>
              </a:solidFill>
              <a:latin typeface="Calibri" panose="020F0502020204030204" pitchFamily="34" charset="0"/>
              <a:ea typeface="Calibri" panose="020F0502020204030204" pitchFamily="34" charset="0"/>
            </a:endParaRPr>
          </a:p>
          <a:p>
            <a:pPr>
              <a:lnSpc>
                <a:spcPct val="115000"/>
              </a:lnSpc>
            </a:pPr>
            <a:endParaRPr lang="en-IN" sz="1800" dirty="0">
              <a:effectLst/>
              <a:latin typeface="Arial" panose="020B0604020202020204" pitchFamily="34" charset="0"/>
              <a:ea typeface="Arial" panose="020B0604020202020204" pitchFamily="34" charset="0"/>
            </a:endParaRPr>
          </a:p>
          <a:p>
            <a:pPr marL="285750" indent="-285750">
              <a:buFont typeface="Arial" panose="020B0604020202020204" pitchFamily="34" charset="0"/>
              <a:buChar char="•"/>
            </a:pPr>
            <a:r>
              <a:rPr lang="en-IN" sz="1800" dirty="0">
                <a:solidFill>
                  <a:srgbClr val="222222"/>
                </a:solidFill>
                <a:effectLst/>
                <a:latin typeface="Calibri" panose="020F0502020204030204" pitchFamily="34" charset="0"/>
                <a:ea typeface="Calibri" panose="020F0502020204030204" pitchFamily="34" charset="0"/>
              </a:rPr>
              <a:t>Semi-structured data is information that </a:t>
            </a:r>
            <a:r>
              <a:rPr lang="en-IN" sz="1800" dirty="0">
                <a:solidFill>
                  <a:srgbClr val="C00000"/>
                </a:solidFill>
                <a:effectLst/>
                <a:latin typeface="Calibri" panose="020F0502020204030204" pitchFamily="34" charset="0"/>
                <a:ea typeface="Calibri" panose="020F0502020204030204" pitchFamily="34" charset="0"/>
              </a:rPr>
              <a:t>does not reside in a relational database</a:t>
            </a:r>
            <a:r>
              <a:rPr lang="en-IN" sz="1800" dirty="0">
                <a:solidFill>
                  <a:srgbClr val="222222"/>
                </a:solidFill>
                <a:effectLst/>
                <a:latin typeface="Calibri" panose="020F0502020204030204" pitchFamily="34" charset="0"/>
                <a:ea typeface="Calibri" panose="020F0502020204030204" pitchFamily="34" charset="0"/>
              </a:rPr>
              <a:t> but that has </a:t>
            </a:r>
            <a:r>
              <a:rPr lang="en-IN" sz="1800" dirty="0">
                <a:solidFill>
                  <a:srgbClr val="00B050"/>
                </a:solidFill>
                <a:effectLst/>
                <a:latin typeface="Calibri" panose="020F0502020204030204" pitchFamily="34" charset="0"/>
                <a:ea typeface="Calibri" panose="020F0502020204030204" pitchFamily="34" charset="0"/>
              </a:rPr>
              <a:t>some organizational properties that make it easier to </a:t>
            </a:r>
            <a:r>
              <a:rPr lang="en-IN" sz="1800" dirty="0" err="1">
                <a:solidFill>
                  <a:srgbClr val="00B050"/>
                </a:solidFill>
                <a:effectLst/>
                <a:latin typeface="Calibri" panose="020F0502020204030204" pitchFamily="34" charset="0"/>
                <a:ea typeface="Calibri" panose="020F0502020204030204" pitchFamily="34" charset="0"/>
              </a:rPr>
              <a:t>analyze</a:t>
            </a:r>
            <a:r>
              <a:rPr lang="en-IN" sz="1400" dirty="0">
                <a:solidFill>
                  <a:srgbClr val="222222"/>
                </a:solidFill>
                <a:latin typeface="Calibri" panose="020F0502020204030204" pitchFamily="34" charset="0"/>
                <a:ea typeface="Calibri" panose="020F0502020204030204" pitchFamily="34" charset="0"/>
              </a:rPr>
              <a:t>.</a:t>
            </a:r>
          </a:p>
          <a:p>
            <a:pPr marL="285750" indent="-285750">
              <a:buFont typeface="Arial" panose="020B0604020202020204" pitchFamily="34" charset="0"/>
              <a:buChar char="•"/>
            </a:pPr>
            <a:endParaRPr lang="en-IN" sz="1400" dirty="0">
              <a:solidFill>
                <a:srgbClr val="222222"/>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IN" sz="1800" dirty="0">
                <a:solidFill>
                  <a:srgbClr val="51565E"/>
                </a:solidFill>
                <a:effectLst/>
                <a:latin typeface="Roboto" panose="02000000000000000000" pitchFamily="2" charset="0"/>
                <a:ea typeface="Times New Roman" panose="02020603050405020304" pitchFamily="18" charset="0"/>
              </a:rPr>
              <a:t>A combination of unstructured and structured data is semi-structured data. </a:t>
            </a:r>
          </a:p>
          <a:p>
            <a:pPr marL="285750" indent="-285750">
              <a:buFont typeface="Arial" panose="020B0604020202020204" pitchFamily="34" charset="0"/>
              <a:buChar char="•"/>
            </a:pPr>
            <a:endParaRPr lang="en-IN" dirty="0">
              <a:solidFill>
                <a:srgbClr val="51565E"/>
              </a:solidFill>
              <a:latin typeface="Roboto" panose="02000000000000000000" pitchFamily="2" charset="0"/>
              <a:ea typeface="Times New Roman" panose="02020603050405020304" pitchFamily="18" charset="0"/>
            </a:endParaRPr>
          </a:p>
          <a:p>
            <a:pPr marL="285750" indent="-285750">
              <a:buFont typeface="Arial" panose="020B0604020202020204" pitchFamily="34" charset="0"/>
              <a:buChar char="•"/>
            </a:pPr>
            <a:r>
              <a:rPr lang="en-IN" sz="1800" dirty="0">
                <a:solidFill>
                  <a:srgbClr val="51565E"/>
                </a:solidFill>
                <a:effectLst/>
                <a:latin typeface="Roboto" panose="02000000000000000000" pitchFamily="2" charset="0"/>
                <a:ea typeface="Times New Roman" panose="02020603050405020304" pitchFamily="18" charset="0"/>
              </a:rPr>
              <a:t>As a result, it incorporates some characteristics of structured data, but also lacks a clear organisation and does not adhere to relational databases' or data models' official formats. </a:t>
            </a:r>
            <a:endParaRPr lang="en-IN" sz="1400" dirty="0">
              <a:solidFill>
                <a:srgbClr val="222222"/>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IN" sz="1400" dirty="0">
              <a:solidFill>
                <a:srgbClr val="222222"/>
              </a:solidFill>
              <a:latin typeface="Calibri" panose="020F0502020204030204" pitchFamily="34" charset="0"/>
              <a:ea typeface="Calibri" panose="020F0502020204030204" pitchFamily="34" charset="0"/>
            </a:endParaRPr>
          </a:p>
          <a:p>
            <a:pPr marL="285750" indent="-285750">
              <a:lnSpc>
                <a:spcPct val="115000"/>
              </a:lnSpc>
              <a:buFont typeface="Arial" panose="020B0604020202020204" pitchFamily="34" charset="0"/>
              <a:buChar char="•"/>
            </a:pPr>
            <a:r>
              <a:rPr lang="en-IN" sz="1800" dirty="0">
                <a:solidFill>
                  <a:srgbClr val="222222"/>
                </a:solidFill>
                <a:effectLst/>
                <a:latin typeface="Calibri" panose="020F0502020204030204" pitchFamily="34" charset="0"/>
                <a:ea typeface="Calibri" panose="020F0502020204030204" pitchFamily="34" charset="0"/>
              </a:rPr>
              <a:t>With some processes, </a:t>
            </a:r>
            <a:r>
              <a:rPr lang="en-IN" sz="1800" dirty="0">
                <a:solidFill>
                  <a:srgbClr val="00B0F0"/>
                </a:solidFill>
                <a:effectLst/>
                <a:latin typeface="Calibri" panose="020F0502020204030204" pitchFamily="34" charset="0"/>
                <a:ea typeface="Calibri" panose="020F0502020204030204" pitchFamily="34" charset="0"/>
              </a:rPr>
              <a:t>you can store them in the relational database </a:t>
            </a:r>
            <a:r>
              <a:rPr lang="en-IN" sz="1800" dirty="0">
                <a:solidFill>
                  <a:srgbClr val="222222"/>
                </a:solidFill>
                <a:effectLst/>
                <a:latin typeface="Calibri" panose="020F0502020204030204" pitchFamily="34" charset="0"/>
                <a:ea typeface="Calibri" panose="020F0502020204030204" pitchFamily="34" charset="0"/>
              </a:rPr>
              <a:t>(it could be very hard for some kind of semi-structured data).</a:t>
            </a:r>
          </a:p>
          <a:p>
            <a:pPr marL="285750" indent="-285750">
              <a:lnSpc>
                <a:spcPct val="115000"/>
              </a:lnSpc>
              <a:buFont typeface="Arial" panose="020B0604020202020204" pitchFamily="34" charset="0"/>
              <a:buChar char="•"/>
            </a:pPr>
            <a:endParaRPr lang="en-IN" sz="1800" dirty="0">
              <a:solidFill>
                <a:srgbClr val="222222"/>
              </a:solidFill>
              <a:effectLst/>
              <a:latin typeface="Calibri" panose="020F0502020204030204" pitchFamily="34" charset="0"/>
              <a:ea typeface="Calibri" panose="020F0502020204030204" pitchFamily="34" charset="0"/>
            </a:endParaRPr>
          </a:p>
          <a:p>
            <a:pPr marL="285750" indent="-285750">
              <a:lnSpc>
                <a:spcPct val="115000"/>
              </a:lnSpc>
              <a:buFont typeface="Arial" panose="020B0604020202020204" pitchFamily="34" charset="0"/>
              <a:buChar char="•"/>
            </a:pPr>
            <a:r>
              <a:rPr lang="en-IN" sz="1800" dirty="0">
                <a:solidFill>
                  <a:srgbClr val="222222"/>
                </a:solidFill>
                <a:effectLst/>
                <a:latin typeface="Calibri" panose="020F0502020204030204" pitchFamily="34" charset="0"/>
                <a:ea typeface="Calibri" panose="020F0502020204030204" pitchFamily="34" charset="0"/>
              </a:rPr>
              <a:t>Due to unorganized information, </a:t>
            </a:r>
            <a:r>
              <a:rPr lang="en-IN" sz="1800" dirty="0">
                <a:solidFill>
                  <a:srgbClr val="FFC000"/>
                </a:solidFill>
                <a:effectLst/>
                <a:latin typeface="Calibri" panose="020F0502020204030204" pitchFamily="34" charset="0"/>
                <a:ea typeface="Calibri" panose="020F0502020204030204" pitchFamily="34" charset="0"/>
              </a:rPr>
              <a:t>the semi-structured is difficult to retrieve, </a:t>
            </a:r>
            <a:r>
              <a:rPr lang="en-IN" sz="1800" dirty="0" err="1">
                <a:solidFill>
                  <a:srgbClr val="FFC000"/>
                </a:solidFill>
                <a:effectLst/>
                <a:latin typeface="Calibri" panose="020F0502020204030204" pitchFamily="34" charset="0"/>
                <a:ea typeface="Calibri" panose="020F0502020204030204" pitchFamily="34" charset="0"/>
              </a:rPr>
              <a:t>analyze</a:t>
            </a:r>
            <a:r>
              <a:rPr lang="en-IN" sz="1800" dirty="0">
                <a:solidFill>
                  <a:srgbClr val="FFC000"/>
                </a:solidFill>
                <a:effectLst/>
                <a:latin typeface="Calibri" panose="020F0502020204030204" pitchFamily="34" charset="0"/>
                <a:ea typeface="Calibri" panose="020F0502020204030204" pitchFamily="34" charset="0"/>
              </a:rPr>
              <a:t> and store</a:t>
            </a:r>
            <a:r>
              <a:rPr lang="en-IN" dirty="0">
                <a:solidFill>
                  <a:srgbClr val="FFC000"/>
                </a:solidFill>
                <a:latin typeface="Arial" panose="020B0604020202020204" pitchFamily="34" charset="0"/>
                <a:ea typeface="Calibri" panose="020F0502020204030204" pitchFamily="34" charset="0"/>
              </a:rPr>
              <a:t> </a:t>
            </a:r>
            <a:r>
              <a:rPr lang="en-IN" sz="1800" dirty="0">
                <a:solidFill>
                  <a:srgbClr val="222222"/>
                </a:solidFill>
                <a:effectLst/>
                <a:latin typeface="Calibri" panose="020F0502020204030204" pitchFamily="34" charset="0"/>
                <a:ea typeface="Calibri" panose="020F0502020204030204" pitchFamily="34" charset="0"/>
              </a:rPr>
              <a:t>as compared to structured data.</a:t>
            </a:r>
            <a:endParaRPr lang="en-IN" sz="1800" dirty="0">
              <a:effectLst/>
              <a:latin typeface="Arial" panose="020B0604020202020204" pitchFamily="34" charset="0"/>
              <a:ea typeface="Arial" panose="020B0604020202020204" pitchFamily="34" charset="0"/>
            </a:endParaRPr>
          </a:p>
          <a:p>
            <a:pPr marL="285750" indent="-285750">
              <a:lnSpc>
                <a:spcPct val="115000"/>
              </a:lnSpc>
              <a:buFont typeface="Arial" panose="020B0604020202020204" pitchFamily="34" charset="0"/>
              <a:buChar char="•"/>
            </a:pPr>
            <a:r>
              <a:rPr lang="en-IN" sz="1800" dirty="0">
                <a:solidFill>
                  <a:srgbClr val="222222"/>
                </a:solidFill>
                <a:effectLst/>
                <a:latin typeface="Calibri" panose="020F0502020204030204" pitchFamily="34" charset="0"/>
                <a:ea typeface="Calibri" panose="020F0502020204030204" pitchFamily="34" charset="0"/>
              </a:rPr>
              <a:t>Example: </a:t>
            </a:r>
            <a:r>
              <a:rPr lang="en-IN" sz="1800" dirty="0">
                <a:solidFill>
                  <a:srgbClr val="FF0000"/>
                </a:solidFill>
                <a:effectLst/>
                <a:latin typeface="Calibri" panose="020F0502020204030204" pitchFamily="34" charset="0"/>
                <a:ea typeface="Calibri" panose="020F0502020204030204" pitchFamily="34" charset="0"/>
              </a:rPr>
              <a:t>XML data, JSON</a:t>
            </a:r>
            <a:r>
              <a:rPr lang="en-IN" sz="1800" dirty="0">
                <a:solidFill>
                  <a:srgbClr val="222222"/>
                </a:solidFill>
                <a:effectLst/>
                <a:latin typeface="Calibri" panose="020F0502020204030204" pitchFamily="34" charset="0"/>
                <a:ea typeface="Calibri" panose="020F0502020204030204" pitchFamily="34" charset="0"/>
              </a:rPr>
              <a:t>, etc</a:t>
            </a:r>
            <a:endParaRPr lang="en-IN"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084386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44F3D5-67E1-DDBE-071F-26313235270E}"/>
              </a:ext>
            </a:extLst>
          </p:cNvPr>
          <p:cNvSpPr txBox="1"/>
          <p:nvPr/>
        </p:nvSpPr>
        <p:spPr>
          <a:xfrm>
            <a:off x="331469" y="490247"/>
            <a:ext cx="11607981" cy="4850046"/>
          </a:xfrm>
          <a:prstGeom prst="rect">
            <a:avLst/>
          </a:prstGeom>
          <a:noFill/>
        </p:spPr>
        <p:txBody>
          <a:bodyPr wrap="square">
            <a:spAutoFit/>
          </a:bodyPr>
          <a:lstStyle/>
          <a:p>
            <a:pPr>
              <a:lnSpc>
                <a:spcPct val="115000"/>
              </a:lnSpc>
            </a:pPr>
            <a:r>
              <a:rPr lang="en-IN" sz="1800" b="1" dirty="0">
                <a:solidFill>
                  <a:srgbClr val="222222"/>
                </a:solidFill>
                <a:effectLst/>
                <a:latin typeface="Calibri" panose="020F0502020204030204" pitchFamily="34" charset="0"/>
                <a:ea typeface="Calibri" panose="020F0502020204030204" pitchFamily="34" charset="0"/>
              </a:rPr>
              <a:t>Unstructured data </a:t>
            </a:r>
          </a:p>
          <a:p>
            <a:pPr marL="285750" indent="-285750">
              <a:lnSpc>
                <a:spcPct val="115000"/>
              </a:lnSpc>
              <a:buFont typeface="Arial" panose="020B0604020202020204" pitchFamily="34" charset="0"/>
              <a:buChar char="•"/>
            </a:pPr>
            <a:endParaRPr lang="en-IN" b="1" dirty="0">
              <a:solidFill>
                <a:srgbClr val="222222"/>
              </a:solidFill>
              <a:latin typeface="Calibri" panose="020F0502020204030204" pitchFamily="34" charset="0"/>
              <a:ea typeface="Calibri" panose="020F0502020204030204" pitchFamily="34" charset="0"/>
            </a:endParaRPr>
          </a:p>
          <a:p>
            <a:pPr marL="285750" indent="-285750">
              <a:lnSpc>
                <a:spcPct val="115000"/>
              </a:lnSpc>
              <a:buFont typeface="Arial" panose="020B0604020202020204" pitchFamily="34" charset="0"/>
              <a:buChar char="•"/>
            </a:pPr>
            <a:r>
              <a:rPr lang="en-IN" sz="1800" dirty="0">
                <a:solidFill>
                  <a:srgbClr val="222222"/>
                </a:solidFill>
                <a:effectLst/>
                <a:latin typeface="Calibri" panose="020F0502020204030204" pitchFamily="34" charset="0"/>
                <a:ea typeface="Calibri" panose="020F0502020204030204" pitchFamily="34" charset="0"/>
              </a:rPr>
              <a:t>Unstructured data is data which is </a:t>
            </a:r>
            <a:r>
              <a:rPr lang="en-IN" sz="1800" dirty="0">
                <a:solidFill>
                  <a:srgbClr val="FF0000"/>
                </a:solidFill>
                <a:effectLst/>
                <a:latin typeface="Calibri" panose="020F0502020204030204" pitchFamily="34" charset="0"/>
                <a:ea typeface="Calibri" panose="020F0502020204030204" pitchFamily="34" charset="0"/>
              </a:rPr>
              <a:t>not organized in a predefined manner </a:t>
            </a:r>
            <a:r>
              <a:rPr lang="en-IN" sz="1800" dirty="0">
                <a:solidFill>
                  <a:srgbClr val="222222"/>
                </a:solidFill>
                <a:effectLst/>
                <a:latin typeface="Calibri" panose="020F0502020204030204" pitchFamily="34" charset="0"/>
                <a:ea typeface="Calibri" panose="020F0502020204030204" pitchFamily="34" charset="0"/>
              </a:rPr>
              <a:t>or does not have a predefined data model, thus it is not a good fit for a mainstream relational database. </a:t>
            </a:r>
          </a:p>
          <a:p>
            <a:pPr marL="285750" indent="-285750">
              <a:lnSpc>
                <a:spcPct val="115000"/>
              </a:lnSpc>
              <a:buFont typeface="Arial" panose="020B0604020202020204" pitchFamily="34" charset="0"/>
              <a:buChar char="•"/>
            </a:pPr>
            <a:endParaRPr lang="en-IN" sz="1800" dirty="0">
              <a:solidFill>
                <a:srgbClr val="222222"/>
              </a:solidFill>
              <a:effectLst/>
              <a:latin typeface="Calibri" panose="020F0502020204030204" pitchFamily="34" charset="0"/>
              <a:ea typeface="Calibri" panose="020F0502020204030204" pitchFamily="34" charset="0"/>
            </a:endParaRPr>
          </a:p>
          <a:p>
            <a:pPr marL="285750" indent="-285750">
              <a:lnSpc>
                <a:spcPct val="115000"/>
              </a:lnSpc>
              <a:buFont typeface="Arial" panose="020B0604020202020204" pitchFamily="34" charset="0"/>
              <a:buChar char="•"/>
            </a:pPr>
            <a:r>
              <a:rPr lang="en-IN" sz="1800" dirty="0">
                <a:solidFill>
                  <a:srgbClr val="51565E"/>
                </a:solidFill>
                <a:effectLst/>
                <a:latin typeface="Roboto" panose="02000000000000000000" pitchFamily="2" charset="0"/>
                <a:ea typeface="Times New Roman" panose="02020603050405020304" pitchFamily="18" charset="0"/>
              </a:rPr>
              <a:t>Unstructured data refers to information that lacks predetermined conceptual meanings and is difficult for conventional databases or data models to comprehend or analyse. </a:t>
            </a:r>
          </a:p>
          <a:p>
            <a:pPr>
              <a:lnSpc>
                <a:spcPct val="115000"/>
              </a:lnSpc>
            </a:pPr>
            <a:endParaRPr lang="en-IN" sz="1800" dirty="0">
              <a:solidFill>
                <a:srgbClr val="222222"/>
              </a:solidFill>
              <a:effectLst/>
              <a:latin typeface="Calibri" panose="020F0502020204030204" pitchFamily="34" charset="0"/>
              <a:ea typeface="Calibri" panose="020F0502020204030204" pitchFamily="34" charset="0"/>
            </a:endParaRPr>
          </a:p>
          <a:p>
            <a:pPr marL="285750" indent="-285750">
              <a:lnSpc>
                <a:spcPct val="115000"/>
              </a:lnSpc>
              <a:buFont typeface="Arial" panose="020B0604020202020204" pitchFamily="34" charset="0"/>
              <a:buChar char="•"/>
            </a:pPr>
            <a:r>
              <a:rPr lang="en-IN" sz="1800" dirty="0">
                <a:solidFill>
                  <a:srgbClr val="222222"/>
                </a:solidFill>
                <a:effectLst/>
                <a:latin typeface="Calibri" panose="020F0502020204030204" pitchFamily="34" charset="0"/>
                <a:ea typeface="Calibri" panose="020F0502020204030204" pitchFamily="34" charset="0"/>
              </a:rPr>
              <a:t>So for Unstructured data, there are alternative platforms for storing and managing, it is increasingly prevalent in IT systems and is used by organizations in a variety of business intelligence and analytics applications. </a:t>
            </a:r>
          </a:p>
          <a:p>
            <a:pPr marL="285750" indent="-285750">
              <a:lnSpc>
                <a:spcPct val="115000"/>
              </a:lnSpc>
              <a:buFont typeface="Arial" panose="020B0604020202020204" pitchFamily="34" charset="0"/>
              <a:buChar char="•"/>
            </a:pPr>
            <a:endParaRPr lang="en-IN" dirty="0">
              <a:solidFill>
                <a:srgbClr val="222222"/>
              </a:solidFill>
              <a:latin typeface="Calibri" panose="020F0502020204030204" pitchFamily="34" charset="0"/>
              <a:ea typeface="Calibri" panose="020F0502020204030204" pitchFamily="34" charset="0"/>
            </a:endParaRPr>
          </a:p>
          <a:p>
            <a:pPr marL="285750" indent="-285750">
              <a:lnSpc>
                <a:spcPct val="115000"/>
              </a:lnSpc>
              <a:buFont typeface="Arial" panose="020B0604020202020204" pitchFamily="34" charset="0"/>
              <a:buChar char="•"/>
            </a:pPr>
            <a:r>
              <a:rPr lang="en-IN" sz="1800" dirty="0">
                <a:solidFill>
                  <a:srgbClr val="51565E"/>
                </a:solidFill>
                <a:effectLst/>
                <a:latin typeface="Roboto" panose="02000000000000000000" pitchFamily="2" charset="0"/>
                <a:ea typeface="Times New Roman" panose="02020603050405020304" pitchFamily="18" charset="0"/>
              </a:rPr>
              <a:t>Most large data is made up of unstructured data, including facts, dates, and numbers. Video and audio files, mobile activities, satellite photos, and other types of big data</a:t>
            </a:r>
            <a:endParaRPr lang="en-IN" sz="1800" dirty="0">
              <a:solidFill>
                <a:srgbClr val="222222"/>
              </a:solidFill>
              <a:effectLst/>
              <a:latin typeface="Calibri" panose="020F0502020204030204" pitchFamily="34" charset="0"/>
              <a:ea typeface="Calibri" panose="020F0502020204030204" pitchFamily="34" charset="0"/>
            </a:endParaRPr>
          </a:p>
          <a:p>
            <a:pPr>
              <a:lnSpc>
                <a:spcPct val="115000"/>
              </a:lnSpc>
            </a:pPr>
            <a:endParaRPr lang="en-IN" sz="1800" dirty="0">
              <a:solidFill>
                <a:srgbClr val="222222"/>
              </a:solidFill>
              <a:effectLst/>
              <a:latin typeface="Calibri" panose="020F0502020204030204" pitchFamily="34" charset="0"/>
              <a:ea typeface="Calibri" panose="020F0502020204030204" pitchFamily="34" charset="0"/>
            </a:endParaRPr>
          </a:p>
          <a:p>
            <a:pPr marL="285750" indent="-285750">
              <a:lnSpc>
                <a:spcPct val="115000"/>
              </a:lnSpc>
              <a:buFont typeface="Arial" panose="020B0604020202020204" pitchFamily="34" charset="0"/>
              <a:buChar char="•"/>
            </a:pPr>
            <a:r>
              <a:rPr lang="en-IN" sz="1800" dirty="0">
                <a:solidFill>
                  <a:srgbClr val="222222"/>
                </a:solidFill>
                <a:effectLst/>
                <a:latin typeface="Calibri" panose="020F0502020204030204" pitchFamily="34" charset="0"/>
                <a:ea typeface="Calibri" panose="020F0502020204030204" pitchFamily="34" charset="0"/>
              </a:rPr>
              <a:t>Example: Word, PDF, Text, Media logs. </a:t>
            </a:r>
            <a:endParaRPr lang="en-IN" sz="14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411523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581BFA-98DF-942E-79D9-2F2B186BA9BD}"/>
              </a:ext>
            </a:extLst>
          </p:cNvPr>
          <p:cNvPicPr>
            <a:picLocks noChangeAspect="1"/>
          </p:cNvPicPr>
          <p:nvPr/>
        </p:nvPicPr>
        <p:blipFill>
          <a:blip r:embed="rId2"/>
          <a:stretch>
            <a:fillRect/>
          </a:stretch>
        </p:blipFill>
        <p:spPr>
          <a:xfrm>
            <a:off x="618837" y="453815"/>
            <a:ext cx="4320914" cy="3475021"/>
          </a:xfrm>
          <a:prstGeom prst="rect">
            <a:avLst/>
          </a:prstGeom>
        </p:spPr>
      </p:pic>
      <p:pic>
        <p:nvPicPr>
          <p:cNvPr id="5" name="Picture 4">
            <a:extLst>
              <a:ext uri="{FF2B5EF4-FFF2-40B4-BE49-F238E27FC236}">
                <a16:creationId xmlns:a16="http://schemas.microsoft.com/office/drawing/2014/main" id="{D455A117-3A3B-135B-BA8F-0020F90E79E5}"/>
              </a:ext>
            </a:extLst>
          </p:cNvPr>
          <p:cNvPicPr>
            <a:picLocks noChangeAspect="1"/>
          </p:cNvPicPr>
          <p:nvPr/>
        </p:nvPicPr>
        <p:blipFill>
          <a:blip r:embed="rId3"/>
          <a:stretch>
            <a:fillRect/>
          </a:stretch>
        </p:blipFill>
        <p:spPr>
          <a:xfrm>
            <a:off x="79537" y="4407572"/>
            <a:ext cx="5585944" cy="1996613"/>
          </a:xfrm>
          <a:prstGeom prst="rect">
            <a:avLst/>
          </a:prstGeom>
        </p:spPr>
      </p:pic>
      <p:pic>
        <p:nvPicPr>
          <p:cNvPr id="7" name="Picture 6">
            <a:extLst>
              <a:ext uri="{FF2B5EF4-FFF2-40B4-BE49-F238E27FC236}">
                <a16:creationId xmlns:a16="http://schemas.microsoft.com/office/drawing/2014/main" id="{E82C35C9-885C-E552-8887-2275CBEFA4DC}"/>
              </a:ext>
            </a:extLst>
          </p:cNvPr>
          <p:cNvPicPr>
            <a:picLocks noChangeAspect="1"/>
          </p:cNvPicPr>
          <p:nvPr/>
        </p:nvPicPr>
        <p:blipFill>
          <a:blip r:embed="rId4"/>
          <a:stretch>
            <a:fillRect/>
          </a:stretch>
        </p:blipFill>
        <p:spPr>
          <a:xfrm>
            <a:off x="6096000" y="666442"/>
            <a:ext cx="5692633" cy="4435224"/>
          </a:xfrm>
          <a:prstGeom prst="rect">
            <a:avLst/>
          </a:prstGeom>
        </p:spPr>
      </p:pic>
    </p:spTree>
    <p:extLst>
      <p:ext uri="{BB962C8B-B14F-4D97-AF65-F5344CB8AC3E}">
        <p14:creationId xmlns:p14="http://schemas.microsoft.com/office/powerpoint/2010/main" val="3542160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3209D783-5DE7-C62F-1112-274484C1280D}"/>
              </a:ext>
            </a:extLst>
          </p:cNvPr>
          <p:cNvGraphicFramePr>
            <a:graphicFrameLocks noGrp="1"/>
          </p:cNvGraphicFramePr>
          <p:nvPr>
            <p:extLst>
              <p:ext uri="{D42A27DB-BD31-4B8C-83A1-F6EECF244321}">
                <p14:modId xmlns:p14="http://schemas.microsoft.com/office/powerpoint/2010/main" val="1550564279"/>
              </p:ext>
            </p:extLst>
          </p:nvPr>
        </p:nvGraphicFramePr>
        <p:xfrm>
          <a:off x="120106" y="80391"/>
          <a:ext cx="11572966" cy="6697218"/>
        </p:xfrm>
        <a:graphic>
          <a:graphicData uri="http://schemas.openxmlformats.org/drawingml/2006/table">
            <a:tbl>
              <a:tblPr firstRow="1" bandRow="1">
                <a:tableStyleId>{5C22544A-7EE6-4342-B048-85BDC9FD1C3A}</a:tableStyleId>
              </a:tblPr>
              <a:tblGrid>
                <a:gridCol w="2886166">
                  <a:extLst>
                    <a:ext uri="{9D8B030D-6E8A-4147-A177-3AD203B41FA5}">
                      <a16:colId xmlns:a16="http://schemas.microsoft.com/office/drawing/2014/main" val="4240710326"/>
                    </a:ext>
                  </a:extLst>
                </a:gridCol>
                <a:gridCol w="2736669">
                  <a:extLst>
                    <a:ext uri="{9D8B030D-6E8A-4147-A177-3AD203B41FA5}">
                      <a16:colId xmlns:a16="http://schemas.microsoft.com/office/drawing/2014/main" val="814372923"/>
                    </a:ext>
                  </a:extLst>
                </a:gridCol>
                <a:gridCol w="3211648">
                  <a:extLst>
                    <a:ext uri="{9D8B030D-6E8A-4147-A177-3AD203B41FA5}">
                      <a16:colId xmlns:a16="http://schemas.microsoft.com/office/drawing/2014/main" val="3570037555"/>
                    </a:ext>
                  </a:extLst>
                </a:gridCol>
                <a:gridCol w="2738483">
                  <a:extLst>
                    <a:ext uri="{9D8B030D-6E8A-4147-A177-3AD203B41FA5}">
                      <a16:colId xmlns:a16="http://schemas.microsoft.com/office/drawing/2014/main" val="4149662273"/>
                    </a:ext>
                  </a:extLst>
                </a:gridCol>
              </a:tblGrid>
              <a:tr h="370840">
                <a:tc>
                  <a:txBody>
                    <a:bodyPr/>
                    <a:lstStyle/>
                    <a:p>
                      <a:pPr marL="0" algn="l" defTabSz="914400" rtl="0" eaLnBrk="1" latinLnBrk="0" hangingPunct="1">
                        <a:lnSpc>
                          <a:spcPct val="115000"/>
                        </a:lnSpc>
                        <a:spcBef>
                          <a:spcPts val="1900"/>
                        </a:spcBef>
                        <a:spcAft>
                          <a:spcPts val="1900"/>
                        </a:spcAft>
                      </a:pPr>
                      <a:r>
                        <a:rPr lang="en-IN" sz="1800" b="1" kern="1200" dirty="0">
                          <a:solidFill>
                            <a:schemeClr val="lt1"/>
                          </a:solidFill>
                          <a:effectLst/>
                          <a:latin typeface="+mn-lt"/>
                          <a:ea typeface="+mn-ea"/>
                          <a:cs typeface="+mn-cs"/>
                        </a:rPr>
                        <a:t>Properties</a:t>
                      </a:r>
                    </a:p>
                  </a:txBody>
                  <a:tcPr marL="101600" marR="101600" marT="101600" marB="101600" anchor="ctr"/>
                </a:tc>
                <a:tc>
                  <a:txBody>
                    <a:bodyPr/>
                    <a:lstStyle/>
                    <a:p>
                      <a:pPr marL="0" algn="l" defTabSz="914400" rtl="0" eaLnBrk="1" latinLnBrk="0" hangingPunct="1">
                        <a:lnSpc>
                          <a:spcPct val="115000"/>
                        </a:lnSpc>
                        <a:spcBef>
                          <a:spcPts val="1900"/>
                        </a:spcBef>
                        <a:spcAft>
                          <a:spcPts val="1900"/>
                        </a:spcAft>
                      </a:pPr>
                      <a:r>
                        <a:rPr lang="en-IN" sz="1800" b="1" kern="1200" dirty="0">
                          <a:solidFill>
                            <a:schemeClr val="lt1"/>
                          </a:solidFill>
                          <a:effectLst/>
                          <a:latin typeface="+mn-lt"/>
                          <a:ea typeface="+mn-ea"/>
                          <a:cs typeface="+mn-cs"/>
                        </a:rPr>
                        <a:t>Structured data</a:t>
                      </a:r>
                    </a:p>
                  </a:txBody>
                  <a:tcPr marL="101600" marR="101600" marT="101600" marB="101600" anchor="ctr"/>
                </a:tc>
                <a:tc>
                  <a:txBody>
                    <a:bodyPr/>
                    <a:lstStyle/>
                    <a:p>
                      <a:pPr marL="0" algn="l" defTabSz="914400" rtl="0" eaLnBrk="1" latinLnBrk="0" hangingPunct="1">
                        <a:lnSpc>
                          <a:spcPct val="115000"/>
                        </a:lnSpc>
                        <a:spcBef>
                          <a:spcPts val="1900"/>
                        </a:spcBef>
                        <a:spcAft>
                          <a:spcPts val="1900"/>
                        </a:spcAft>
                      </a:pPr>
                      <a:r>
                        <a:rPr lang="en-IN" sz="1800" b="1" kern="1200" dirty="0">
                          <a:solidFill>
                            <a:schemeClr val="lt1"/>
                          </a:solidFill>
                          <a:effectLst/>
                          <a:latin typeface="+mn-lt"/>
                          <a:ea typeface="+mn-ea"/>
                          <a:cs typeface="+mn-cs"/>
                        </a:rPr>
                        <a:t>Semi-structured data</a:t>
                      </a:r>
                    </a:p>
                  </a:txBody>
                  <a:tcPr marL="101600" marR="101600" marT="101600" marB="101600" anchor="ctr"/>
                </a:tc>
                <a:tc>
                  <a:txBody>
                    <a:bodyPr/>
                    <a:lstStyle/>
                    <a:p>
                      <a:r>
                        <a:rPr lang="en-IN" sz="1800" b="1" kern="1200" dirty="0">
                          <a:solidFill>
                            <a:schemeClr val="lt1"/>
                          </a:solidFill>
                          <a:effectLst/>
                          <a:latin typeface="+mn-lt"/>
                          <a:ea typeface="+mn-ea"/>
                          <a:cs typeface="+mn-cs"/>
                        </a:rPr>
                        <a:t>Unstructured data</a:t>
                      </a:r>
                      <a:endParaRPr lang="en-IN" dirty="0"/>
                    </a:p>
                  </a:txBody>
                  <a:tcPr/>
                </a:tc>
                <a:extLst>
                  <a:ext uri="{0D108BD9-81ED-4DB2-BD59-A6C34878D82A}">
                    <a16:rowId xmlns:a16="http://schemas.microsoft.com/office/drawing/2014/main" val="882182104"/>
                  </a:ext>
                </a:extLst>
              </a:tr>
              <a:tr h="370840">
                <a:tc>
                  <a:txBody>
                    <a:bodyPr/>
                    <a:lstStyle/>
                    <a:p>
                      <a:pPr marL="0" algn="l" defTabSz="914400" rtl="0" eaLnBrk="1" latinLnBrk="0" hangingPunct="1">
                        <a:lnSpc>
                          <a:spcPct val="115000"/>
                        </a:lnSpc>
                        <a:spcBef>
                          <a:spcPts val="1900"/>
                        </a:spcBef>
                        <a:spcAft>
                          <a:spcPts val="1900"/>
                        </a:spcAft>
                      </a:pPr>
                      <a:r>
                        <a:rPr lang="en-IN" sz="1600" b="1" kern="1200" dirty="0">
                          <a:solidFill>
                            <a:schemeClr val="lt1"/>
                          </a:solidFill>
                          <a:effectLst/>
                          <a:latin typeface="+mn-lt"/>
                          <a:ea typeface="+mn-ea"/>
                          <a:cs typeface="+mn-cs"/>
                        </a:rPr>
                        <a:t>Technology</a:t>
                      </a:r>
                    </a:p>
                  </a:txBody>
                  <a:tcPr marL="101600" marR="101600" marT="139700" marB="139700" anchor="ctr"/>
                </a:tc>
                <a:tc>
                  <a:txBody>
                    <a:bodyPr/>
                    <a:lstStyle/>
                    <a:p>
                      <a:pPr marL="0" algn="l" defTabSz="914400" rtl="0" eaLnBrk="1" latinLnBrk="0" hangingPunct="1">
                        <a:lnSpc>
                          <a:spcPct val="115000"/>
                        </a:lnSpc>
                        <a:spcBef>
                          <a:spcPts val="1900"/>
                        </a:spcBef>
                        <a:spcAft>
                          <a:spcPts val="1900"/>
                        </a:spcAft>
                      </a:pPr>
                      <a:r>
                        <a:rPr lang="en-IN" sz="1600" b="1" kern="1200" dirty="0">
                          <a:solidFill>
                            <a:schemeClr val="lt1"/>
                          </a:solidFill>
                          <a:effectLst/>
                          <a:latin typeface="+mn-lt"/>
                          <a:ea typeface="+mn-ea"/>
                          <a:cs typeface="+mn-cs"/>
                        </a:rPr>
                        <a:t>It is based on Relational database table</a:t>
                      </a:r>
                    </a:p>
                  </a:txBody>
                  <a:tcPr marL="101600" marR="101600" marT="139700" marB="139700" anchor="ctr"/>
                </a:tc>
                <a:tc>
                  <a:txBody>
                    <a:bodyPr/>
                    <a:lstStyle/>
                    <a:p>
                      <a:pPr marL="0" algn="l" defTabSz="914400" rtl="0" eaLnBrk="1" latinLnBrk="0" hangingPunct="1">
                        <a:lnSpc>
                          <a:spcPct val="115000"/>
                        </a:lnSpc>
                        <a:spcBef>
                          <a:spcPts val="1900"/>
                        </a:spcBef>
                        <a:spcAft>
                          <a:spcPts val="1900"/>
                        </a:spcAft>
                      </a:pPr>
                      <a:r>
                        <a:rPr lang="en-IN" sz="1600" b="1" kern="1200">
                          <a:solidFill>
                            <a:schemeClr val="lt1"/>
                          </a:solidFill>
                          <a:effectLst/>
                          <a:latin typeface="+mn-lt"/>
                          <a:ea typeface="+mn-ea"/>
                          <a:cs typeface="+mn-cs"/>
                        </a:rPr>
                        <a:t>It is based on XML/RDF(Resource Description Framework).</a:t>
                      </a:r>
                    </a:p>
                  </a:txBody>
                  <a:tcPr marL="101600" marR="101600" marT="139700" marB="139700" anchor="ctr"/>
                </a:tc>
                <a:tc>
                  <a:txBody>
                    <a:bodyPr/>
                    <a:lstStyle/>
                    <a:p>
                      <a:pPr marL="0" algn="l" defTabSz="914400" rtl="0" eaLnBrk="1" latinLnBrk="0" hangingPunct="1">
                        <a:lnSpc>
                          <a:spcPct val="115000"/>
                        </a:lnSpc>
                        <a:spcBef>
                          <a:spcPts val="1900"/>
                        </a:spcBef>
                        <a:spcAft>
                          <a:spcPts val="1900"/>
                        </a:spcAft>
                      </a:pPr>
                      <a:r>
                        <a:rPr lang="en-IN" sz="1600" b="1" kern="1200" dirty="0">
                          <a:solidFill>
                            <a:schemeClr val="lt1"/>
                          </a:solidFill>
                          <a:effectLst/>
                          <a:latin typeface="+mn-lt"/>
                          <a:ea typeface="+mn-ea"/>
                          <a:cs typeface="+mn-cs"/>
                        </a:rPr>
                        <a:t>It is based on character and binary data</a:t>
                      </a:r>
                    </a:p>
                  </a:txBody>
                  <a:tcPr marL="101600" marR="101600" marT="139700" marB="139700" anchor="ctr"/>
                </a:tc>
                <a:extLst>
                  <a:ext uri="{0D108BD9-81ED-4DB2-BD59-A6C34878D82A}">
                    <a16:rowId xmlns:a16="http://schemas.microsoft.com/office/drawing/2014/main" val="4025698541"/>
                  </a:ext>
                </a:extLst>
              </a:tr>
              <a:tr h="0">
                <a:tc>
                  <a:txBody>
                    <a:bodyPr/>
                    <a:lstStyle/>
                    <a:p>
                      <a:pPr marL="0" algn="l" defTabSz="914400" rtl="0" eaLnBrk="1" latinLnBrk="0" hangingPunct="1">
                        <a:lnSpc>
                          <a:spcPct val="115000"/>
                        </a:lnSpc>
                        <a:spcBef>
                          <a:spcPts val="1900"/>
                        </a:spcBef>
                        <a:spcAft>
                          <a:spcPts val="1900"/>
                        </a:spcAft>
                      </a:pPr>
                      <a:r>
                        <a:rPr lang="en-IN" sz="1600" b="1" kern="1200" dirty="0">
                          <a:solidFill>
                            <a:schemeClr val="lt1"/>
                          </a:solidFill>
                          <a:effectLst/>
                          <a:latin typeface="+mn-lt"/>
                          <a:ea typeface="+mn-ea"/>
                          <a:cs typeface="+mn-cs"/>
                        </a:rPr>
                        <a:t>Flexibility</a:t>
                      </a:r>
                    </a:p>
                  </a:txBody>
                  <a:tcPr marL="101600" marR="101600" marT="139700" marB="139700" anchor="ctr"/>
                </a:tc>
                <a:tc>
                  <a:txBody>
                    <a:bodyPr/>
                    <a:lstStyle/>
                    <a:p>
                      <a:pPr marL="0" algn="l" defTabSz="914400" rtl="0" eaLnBrk="1" latinLnBrk="0" hangingPunct="1">
                        <a:lnSpc>
                          <a:spcPct val="115000"/>
                        </a:lnSpc>
                        <a:spcBef>
                          <a:spcPts val="1900"/>
                        </a:spcBef>
                        <a:spcAft>
                          <a:spcPts val="1900"/>
                        </a:spcAft>
                      </a:pPr>
                      <a:r>
                        <a:rPr lang="en-IN" sz="1600" b="1" kern="1200" dirty="0">
                          <a:solidFill>
                            <a:schemeClr val="lt1"/>
                          </a:solidFill>
                          <a:effectLst/>
                          <a:latin typeface="+mn-lt"/>
                          <a:ea typeface="+mn-ea"/>
                          <a:cs typeface="+mn-cs"/>
                        </a:rPr>
                        <a:t>It is schema dependent and less flexible</a:t>
                      </a:r>
                    </a:p>
                  </a:txBody>
                  <a:tcPr marL="101600" marR="101600" marT="139700" marB="139700" anchor="ctr"/>
                </a:tc>
                <a:tc>
                  <a:txBody>
                    <a:bodyPr/>
                    <a:lstStyle/>
                    <a:p>
                      <a:pPr marL="0" algn="l" defTabSz="914400" rtl="0" eaLnBrk="1" latinLnBrk="0" hangingPunct="1">
                        <a:lnSpc>
                          <a:spcPct val="115000"/>
                        </a:lnSpc>
                        <a:spcBef>
                          <a:spcPts val="1900"/>
                        </a:spcBef>
                        <a:spcAft>
                          <a:spcPts val="1900"/>
                        </a:spcAft>
                      </a:pPr>
                      <a:r>
                        <a:rPr lang="en-IN" sz="1600" b="1" kern="1200">
                          <a:solidFill>
                            <a:schemeClr val="lt1"/>
                          </a:solidFill>
                          <a:effectLst/>
                          <a:latin typeface="+mn-lt"/>
                          <a:ea typeface="+mn-ea"/>
                          <a:cs typeface="+mn-cs"/>
                        </a:rPr>
                        <a:t>It is more flexible than structured data but less flexible than unstructured data</a:t>
                      </a:r>
                    </a:p>
                  </a:txBody>
                  <a:tcPr marL="101600" marR="101600" marT="139700" marB="139700" anchor="ctr"/>
                </a:tc>
                <a:tc>
                  <a:txBody>
                    <a:bodyPr/>
                    <a:lstStyle/>
                    <a:p>
                      <a:pPr marL="0" algn="l" defTabSz="914400" rtl="0" eaLnBrk="1" latinLnBrk="0" hangingPunct="1">
                        <a:lnSpc>
                          <a:spcPct val="115000"/>
                        </a:lnSpc>
                        <a:spcBef>
                          <a:spcPts val="1900"/>
                        </a:spcBef>
                        <a:spcAft>
                          <a:spcPts val="1900"/>
                        </a:spcAft>
                      </a:pPr>
                      <a:r>
                        <a:rPr lang="en-IN" sz="1600" b="1" kern="1200" dirty="0">
                          <a:solidFill>
                            <a:schemeClr val="lt1"/>
                          </a:solidFill>
                          <a:effectLst/>
                          <a:latin typeface="+mn-lt"/>
                          <a:ea typeface="+mn-ea"/>
                          <a:cs typeface="+mn-cs"/>
                        </a:rPr>
                        <a:t>It is more flexible and there is absence of schema</a:t>
                      </a:r>
                    </a:p>
                  </a:txBody>
                  <a:tcPr marL="101600" marR="101600" marT="139700" marB="139700" anchor="ctr"/>
                </a:tc>
                <a:extLst>
                  <a:ext uri="{0D108BD9-81ED-4DB2-BD59-A6C34878D82A}">
                    <a16:rowId xmlns:a16="http://schemas.microsoft.com/office/drawing/2014/main" val="3725318215"/>
                  </a:ext>
                </a:extLst>
              </a:tr>
              <a:tr h="370840">
                <a:tc>
                  <a:txBody>
                    <a:bodyPr/>
                    <a:lstStyle/>
                    <a:p>
                      <a:pPr marL="0" algn="l" defTabSz="914400" rtl="0" eaLnBrk="1" latinLnBrk="0" hangingPunct="1">
                        <a:lnSpc>
                          <a:spcPct val="115000"/>
                        </a:lnSpc>
                        <a:spcBef>
                          <a:spcPts val="1900"/>
                        </a:spcBef>
                        <a:spcAft>
                          <a:spcPts val="1900"/>
                        </a:spcAft>
                      </a:pPr>
                      <a:r>
                        <a:rPr lang="en-IN" sz="1600" b="1" kern="1200" dirty="0">
                          <a:solidFill>
                            <a:schemeClr val="lt1"/>
                          </a:solidFill>
                          <a:effectLst/>
                          <a:latin typeface="+mn-lt"/>
                          <a:ea typeface="+mn-ea"/>
                          <a:cs typeface="+mn-cs"/>
                        </a:rPr>
                        <a:t>Scalability</a:t>
                      </a:r>
                    </a:p>
                  </a:txBody>
                  <a:tcPr marL="101600" marR="101600" marT="139700" marB="139700" anchor="ctr"/>
                </a:tc>
                <a:tc>
                  <a:txBody>
                    <a:bodyPr/>
                    <a:lstStyle/>
                    <a:p>
                      <a:pPr marL="0" algn="l" defTabSz="914400" rtl="0" eaLnBrk="1" latinLnBrk="0" hangingPunct="1">
                        <a:lnSpc>
                          <a:spcPct val="115000"/>
                        </a:lnSpc>
                        <a:spcBef>
                          <a:spcPts val="1900"/>
                        </a:spcBef>
                        <a:spcAft>
                          <a:spcPts val="1900"/>
                        </a:spcAft>
                      </a:pPr>
                      <a:r>
                        <a:rPr lang="en-IN" sz="1600" b="1" kern="1200" dirty="0">
                          <a:solidFill>
                            <a:schemeClr val="lt1"/>
                          </a:solidFill>
                          <a:effectLst/>
                          <a:latin typeface="+mn-lt"/>
                          <a:ea typeface="+mn-ea"/>
                          <a:cs typeface="+mn-cs"/>
                        </a:rPr>
                        <a:t>It is very difficult to scale DB schema</a:t>
                      </a:r>
                    </a:p>
                  </a:txBody>
                  <a:tcPr marL="101600" marR="101600" marT="139700" marB="139700" anchor="ctr"/>
                </a:tc>
                <a:tc>
                  <a:txBody>
                    <a:bodyPr/>
                    <a:lstStyle/>
                    <a:p>
                      <a:pPr marL="0" algn="l" defTabSz="914400" rtl="0" eaLnBrk="1" latinLnBrk="0" hangingPunct="1">
                        <a:lnSpc>
                          <a:spcPct val="115000"/>
                        </a:lnSpc>
                        <a:spcBef>
                          <a:spcPts val="1900"/>
                        </a:spcBef>
                        <a:spcAft>
                          <a:spcPts val="1900"/>
                        </a:spcAft>
                      </a:pPr>
                      <a:r>
                        <a:rPr lang="en-IN" sz="1600" b="1" kern="1200" dirty="0">
                          <a:solidFill>
                            <a:schemeClr val="lt1"/>
                          </a:solidFill>
                          <a:effectLst/>
                          <a:latin typeface="+mn-lt"/>
                          <a:ea typeface="+mn-ea"/>
                          <a:cs typeface="+mn-cs"/>
                        </a:rPr>
                        <a:t>It’s scaling is simpler than structured data</a:t>
                      </a:r>
                    </a:p>
                  </a:txBody>
                  <a:tcPr marL="101600" marR="101600" marT="139700" marB="139700" anchor="ctr"/>
                </a:tc>
                <a:tc>
                  <a:txBody>
                    <a:bodyPr/>
                    <a:lstStyle/>
                    <a:p>
                      <a:pPr marL="0" algn="l" defTabSz="914400" rtl="0" eaLnBrk="1" latinLnBrk="0" hangingPunct="1">
                        <a:lnSpc>
                          <a:spcPct val="115000"/>
                        </a:lnSpc>
                        <a:spcBef>
                          <a:spcPts val="1900"/>
                        </a:spcBef>
                        <a:spcAft>
                          <a:spcPts val="1900"/>
                        </a:spcAft>
                      </a:pPr>
                      <a:r>
                        <a:rPr lang="en-IN" sz="1600" b="1" kern="1200" dirty="0">
                          <a:solidFill>
                            <a:schemeClr val="lt1"/>
                          </a:solidFill>
                          <a:effectLst/>
                          <a:latin typeface="+mn-lt"/>
                          <a:ea typeface="+mn-ea"/>
                          <a:cs typeface="+mn-cs"/>
                        </a:rPr>
                        <a:t>It is more scalable.</a:t>
                      </a:r>
                    </a:p>
                  </a:txBody>
                  <a:tcPr marL="101600" marR="101600" marT="139700" marB="139700" anchor="ctr"/>
                </a:tc>
                <a:extLst>
                  <a:ext uri="{0D108BD9-81ED-4DB2-BD59-A6C34878D82A}">
                    <a16:rowId xmlns:a16="http://schemas.microsoft.com/office/drawing/2014/main" val="2520187507"/>
                  </a:ext>
                </a:extLst>
              </a:tr>
              <a:tr h="370840">
                <a:tc>
                  <a:txBody>
                    <a:bodyPr/>
                    <a:lstStyle/>
                    <a:p>
                      <a:pPr marL="0" algn="l" defTabSz="914400" rtl="0" eaLnBrk="1" latinLnBrk="0" hangingPunct="1">
                        <a:lnSpc>
                          <a:spcPct val="115000"/>
                        </a:lnSpc>
                        <a:spcBef>
                          <a:spcPts val="1900"/>
                        </a:spcBef>
                        <a:spcAft>
                          <a:spcPts val="1900"/>
                        </a:spcAft>
                      </a:pPr>
                      <a:r>
                        <a:rPr lang="en-IN" sz="1600" b="1" kern="1200" dirty="0">
                          <a:solidFill>
                            <a:schemeClr val="lt1"/>
                          </a:solidFill>
                          <a:effectLst/>
                          <a:latin typeface="+mn-lt"/>
                          <a:ea typeface="+mn-ea"/>
                          <a:cs typeface="+mn-cs"/>
                        </a:rPr>
                        <a:t>Level of organizing</a:t>
                      </a:r>
                    </a:p>
                  </a:txBody>
                  <a:tcPr/>
                </a:tc>
                <a:tc>
                  <a:txBody>
                    <a:bodyPr/>
                    <a:lstStyle/>
                    <a:p>
                      <a:pPr marL="0" algn="l" defTabSz="914400" rtl="0" eaLnBrk="1" latinLnBrk="0" hangingPunct="1">
                        <a:lnSpc>
                          <a:spcPct val="115000"/>
                        </a:lnSpc>
                        <a:spcBef>
                          <a:spcPts val="1900"/>
                        </a:spcBef>
                        <a:spcAft>
                          <a:spcPts val="1900"/>
                        </a:spcAft>
                      </a:pPr>
                      <a:r>
                        <a:rPr lang="en-US" sz="1600" b="1" kern="1200" dirty="0">
                          <a:solidFill>
                            <a:schemeClr val="lt1"/>
                          </a:solidFill>
                          <a:effectLst/>
                          <a:latin typeface="+mn-lt"/>
                          <a:ea typeface="+mn-ea"/>
                          <a:cs typeface="+mn-cs"/>
                        </a:rPr>
                        <a:t>Structured Data as name suggest this type of data is well organized and hence level of organizing is highest in this type of data.</a:t>
                      </a:r>
                      <a:endParaRPr lang="en-IN" sz="1600" b="1" kern="1200" dirty="0">
                        <a:solidFill>
                          <a:schemeClr val="lt1"/>
                        </a:solidFill>
                        <a:effectLst/>
                        <a:latin typeface="+mn-lt"/>
                        <a:ea typeface="+mn-ea"/>
                        <a:cs typeface="+mn-cs"/>
                      </a:endParaRPr>
                    </a:p>
                  </a:txBody>
                  <a:tcPr/>
                </a:tc>
                <a:tc>
                  <a:txBody>
                    <a:bodyPr/>
                    <a:lstStyle/>
                    <a:p>
                      <a:pPr marL="0" algn="l" defTabSz="914400" rtl="0" eaLnBrk="1" latinLnBrk="0" hangingPunct="1">
                        <a:lnSpc>
                          <a:spcPct val="115000"/>
                        </a:lnSpc>
                        <a:spcBef>
                          <a:spcPts val="1900"/>
                        </a:spcBef>
                        <a:spcAft>
                          <a:spcPts val="1900"/>
                        </a:spcAft>
                      </a:pPr>
                      <a:r>
                        <a:rPr lang="en-US" sz="1600" b="1" kern="1200" dirty="0">
                          <a:solidFill>
                            <a:schemeClr val="lt1"/>
                          </a:solidFill>
                          <a:effectLst/>
                          <a:latin typeface="+mn-lt"/>
                          <a:ea typeface="+mn-ea"/>
                          <a:cs typeface="+mn-cs"/>
                        </a:rPr>
                        <a:t>On other hand in case of Semi Structured Data the data is organized up to some extent only and rest is non organized hence the level of organizing is less than that of Structured Data and higher than that of Unstructured Data.</a:t>
                      </a:r>
                      <a:endParaRPr lang="en-IN" sz="1600" b="1" kern="1200" dirty="0">
                        <a:solidFill>
                          <a:schemeClr val="lt1"/>
                        </a:solidFill>
                        <a:effectLst/>
                        <a:latin typeface="+mn-lt"/>
                        <a:ea typeface="+mn-ea"/>
                        <a:cs typeface="+mn-cs"/>
                      </a:endParaRPr>
                    </a:p>
                  </a:txBody>
                  <a:tcPr/>
                </a:tc>
                <a:tc>
                  <a:txBody>
                    <a:bodyPr/>
                    <a:lstStyle/>
                    <a:p>
                      <a:pPr marL="0" algn="l" defTabSz="914400" rtl="0" eaLnBrk="1" latinLnBrk="0" hangingPunct="1">
                        <a:lnSpc>
                          <a:spcPct val="115000"/>
                        </a:lnSpc>
                        <a:spcBef>
                          <a:spcPts val="1900"/>
                        </a:spcBef>
                        <a:spcAft>
                          <a:spcPts val="1900"/>
                        </a:spcAft>
                      </a:pPr>
                      <a:r>
                        <a:rPr lang="en-US" sz="1600" b="1" kern="1200" dirty="0">
                          <a:solidFill>
                            <a:schemeClr val="lt1"/>
                          </a:solidFill>
                          <a:effectLst/>
                          <a:latin typeface="+mn-lt"/>
                          <a:ea typeface="+mn-ea"/>
                          <a:cs typeface="+mn-cs"/>
                        </a:rPr>
                        <a:t>In last, the data is fully non organized in case of Unstructured Data and hence level of organizing is lowest in case of Unstructured Data.</a:t>
                      </a:r>
                      <a:endParaRPr lang="en-IN" sz="1600" b="1" kern="1200" dirty="0">
                        <a:solidFill>
                          <a:schemeClr val="lt1"/>
                        </a:solidFill>
                        <a:effectLst/>
                        <a:latin typeface="+mn-lt"/>
                        <a:ea typeface="+mn-ea"/>
                        <a:cs typeface="+mn-cs"/>
                      </a:endParaRPr>
                    </a:p>
                  </a:txBody>
                  <a:tcPr/>
                </a:tc>
                <a:extLst>
                  <a:ext uri="{0D108BD9-81ED-4DB2-BD59-A6C34878D82A}">
                    <a16:rowId xmlns:a16="http://schemas.microsoft.com/office/drawing/2014/main" val="3579904101"/>
                  </a:ext>
                </a:extLst>
              </a:tr>
              <a:tr h="370840">
                <a:tc>
                  <a:txBody>
                    <a:bodyPr/>
                    <a:lstStyle/>
                    <a:p>
                      <a:pPr marL="0" algn="l" defTabSz="914400" rtl="0" eaLnBrk="1" latinLnBrk="0" hangingPunct="1">
                        <a:lnSpc>
                          <a:spcPct val="115000"/>
                        </a:lnSpc>
                        <a:spcBef>
                          <a:spcPts val="1900"/>
                        </a:spcBef>
                        <a:spcAft>
                          <a:spcPts val="1900"/>
                        </a:spcAft>
                      </a:pPr>
                      <a:r>
                        <a:rPr lang="en-IN" sz="1800" b="1" kern="1200" dirty="0">
                          <a:solidFill>
                            <a:schemeClr val="lt1"/>
                          </a:solidFill>
                          <a:effectLst/>
                          <a:latin typeface="+mn-lt"/>
                          <a:ea typeface="+mn-ea"/>
                          <a:cs typeface="+mn-cs"/>
                        </a:rPr>
                        <a:t>Query performance</a:t>
                      </a:r>
                    </a:p>
                  </a:txBody>
                  <a:tcPr anchor="ctr"/>
                </a:tc>
                <a:tc>
                  <a:txBody>
                    <a:bodyPr/>
                    <a:lstStyle/>
                    <a:p>
                      <a:pPr marL="0" algn="l" defTabSz="914400" rtl="0" eaLnBrk="1" latinLnBrk="0" hangingPunct="1">
                        <a:lnSpc>
                          <a:spcPct val="115000"/>
                        </a:lnSpc>
                        <a:spcBef>
                          <a:spcPts val="1900"/>
                        </a:spcBef>
                        <a:spcAft>
                          <a:spcPts val="1900"/>
                        </a:spcAft>
                      </a:pPr>
                      <a:r>
                        <a:rPr lang="en-US" sz="1800" b="1" kern="1200">
                          <a:solidFill>
                            <a:schemeClr val="lt1"/>
                          </a:solidFill>
                          <a:effectLst/>
                          <a:latin typeface="+mn-lt"/>
                          <a:ea typeface="+mn-ea"/>
                          <a:cs typeface="+mn-cs"/>
                        </a:rPr>
                        <a:t>Structured query allow complex joining </a:t>
                      </a:r>
                    </a:p>
                  </a:txBody>
                  <a:tcPr anchor="ctr"/>
                </a:tc>
                <a:tc>
                  <a:txBody>
                    <a:bodyPr/>
                    <a:lstStyle/>
                    <a:p>
                      <a:pPr marL="0" algn="l" defTabSz="914400" rtl="0" eaLnBrk="1" latinLnBrk="0" hangingPunct="1">
                        <a:lnSpc>
                          <a:spcPct val="115000"/>
                        </a:lnSpc>
                        <a:spcBef>
                          <a:spcPts val="1900"/>
                        </a:spcBef>
                        <a:spcAft>
                          <a:spcPts val="1900"/>
                        </a:spcAft>
                      </a:pPr>
                      <a:r>
                        <a:rPr lang="en-US" sz="1800" b="1" kern="1200" dirty="0">
                          <a:solidFill>
                            <a:schemeClr val="lt1"/>
                          </a:solidFill>
                          <a:effectLst/>
                          <a:latin typeface="+mn-lt"/>
                          <a:ea typeface="+mn-ea"/>
                          <a:cs typeface="+mn-cs"/>
                        </a:rPr>
                        <a:t>Queries over anonymous nodes are possible</a:t>
                      </a:r>
                    </a:p>
                  </a:txBody>
                  <a:tcPr anchor="ctr"/>
                </a:tc>
                <a:tc>
                  <a:txBody>
                    <a:bodyPr/>
                    <a:lstStyle/>
                    <a:p>
                      <a:pPr marL="0" algn="l" defTabSz="914400" rtl="0" eaLnBrk="1" latinLnBrk="0" hangingPunct="1">
                        <a:lnSpc>
                          <a:spcPct val="115000"/>
                        </a:lnSpc>
                        <a:spcBef>
                          <a:spcPts val="1900"/>
                        </a:spcBef>
                        <a:spcAft>
                          <a:spcPts val="1900"/>
                        </a:spcAft>
                      </a:pPr>
                      <a:r>
                        <a:rPr lang="en-US" sz="1800" b="1" kern="1200" dirty="0">
                          <a:solidFill>
                            <a:schemeClr val="lt1"/>
                          </a:solidFill>
                          <a:effectLst/>
                          <a:latin typeface="+mn-lt"/>
                          <a:ea typeface="+mn-ea"/>
                          <a:cs typeface="+mn-cs"/>
                        </a:rPr>
                        <a:t>Only textual queries are possible</a:t>
                      </a:r>
                    </a:p>
                  </a:txBody>
                  <a:tcPr anchor="ctr"/>
                </a:tc>
                <a:extLst>
                  <a:ext uri="{0D108BD9-81ED-4DB2-BD59-A6C34878D82A}">
                    <a16:rowId xmlns:a16="http://schemas.microsoft.com/office/drawing/2014/main" val="3367259165"/>
                  </a:ext>
                </a:extLst>
              </a:tr>
              <a:tr h="370840">
                <a:tc>
                  <a:txBody>
                    <a:bodyPr/>
                    <a:lstStyle/>
                    <a:p>
                      <a:pPr marL="0" algn="l" defTabSz="914400" rtl="0" eaLnBrk="1" latinLnBrk="0" hangingPunct="1">
                        <a:lnSpc>
                          <a:spcPct val="115000"/>
                        </a:lnSpc>
                        <a:spcBef>
                          <a:spcPts val="1900"/>
                        </a:spcBef>
                        <a:spcAft>
                          <a:spcPts val="1900"/>
                        </a:spcAft>
                      </a:pPr>
                      <a:r>
                        <a:rPr lang="en-IN" sz="1800" b="1" kern="1200" dirty="0">
                          <a:solidFill>
                            <a:schemeClr val="lt1"/>
                          </a:solidFill>
                          <a:effectLst/>
                          <a:latin typeface="+mn-lt"/>
                          <a:ea typeface="+mn-ea"/>
                          <a:cs typeface="+mn-cs"/>
                        </a:rPr>
                        <a:t>Robustness</a:t>
                      </a:r>
                    </a:p>
                  </a:txBody>
                  <a:tcPr anchor="ctr"/>
                </a:tc>
                <a:tc>
                  <a:txBody>
                    <a:bodyPr/>
                    <a:lstStyle/>
                    <a:p>
                      <a:pPr marL="0" algn="l" defTabSz="914400" rtl="0" eaLnBrk="1" latinLnBrk="0" hangingPunct="1">
                        <a:lnSpc>
                          <a:spcPct val="115000"/>
                        </a:lnSpc>
                        <a:spcBef>
                          <a:spcPts val="1900"/>
                        </a:spcBef>
                        <a:spcAft>
                          <a:spcPts val="1900"/>
                        </a:spcAft>
                      </a:pPr>
                      <a:r>
                        <a:rPr lang="en-IN" sz="1800" b="1" kern="1200" dirty="0">
                          <a:solidFill>
                            <a:schemeClr val="lt1"/>
                          </a:solidFill>
                          <a:effectLst/>
                          <a:latin typeface="+mn-lt"/>
                          <a:ea typeface="+mn-ea"/>
                          <a:cs typeface="+mn-cs"/>
                        </a:rPr>
                        <a:t>Very robust</a:t>
                      </a:r>
                    </a:p>
                  </a:txBody>
                  <a:tcPr anchor="ctr"/>
                </a:tc>
                <a:tc>
                  <a:txBody>
                    <a:bodyPr/>
                    <a:lstStyle/>
                    <a:p>
                      <a:pPr marL="0" algn="l" defTabSz="914400" rtl="0" eaLnBrk="1" latinLnBrk="0" hangingPunct="1">
                        <a:lnSpc>
                          <a:spcPct val="115000"/>
                        </a:lnSpc>
                        <a:spcBef>
                          <a:spcPts val="1900"/>
                        </a:spcBef>
                        <a:spcAft>
                          <a:spcPts val="1900"/>
                        </a:spcAft>
                      </a:pPr>
                      <a:r>
                        <a:rPr lang="en-US" sz="1800" b="1" kern="1200" dirty="0">
                          <a:solidFill>
                            <a:schemeClr val="lt1"/>
                          </a:solidFill>
                          <a:effectLst/>
                          <a:latin typeface="+mn-lt"/>
                          <a:ea typeface="+mn-ea"/>
                          <a:cs typeface="+mn-cs"/>
                        </a:rPr>
                        <a:t>New technology, not very spread</a:t>
                      </a:r>
                    </a:p>
                  </a:txBody>
                  <a:tcPr anchor="ctr"/>
                </a:tc>
                <a:tc>
                  <a:txBody>
                    <a:bodyPr/>
                    <a:lstStyle/>
                    <a:p>
                      <a:pPr marL="0" algn="l" defTabSz="914400" rtl="0" eaLnBrk="1" latinLnBrk="0" hangingPunct="1">
                        <a:lnSpc>
                          <a:spcPct val="115000"/>
                        </a:lnSpc>
                        <a:spcBef>
                          <a:spcPts val="1900"/>
                        </a:spcBef>
                        <a:spcAft>
                          <a:spcPts val="1900"/>
                        </a:spcAft>
                      </a:pPr>
                      <a:r>
                        <a:rPr lang="en-IN" sz="1800" b="1" kern="1200" dirty="0">
                          <a:solidFill>
                            <a:schemeClr val="lt1"/>
                          </a:solidFill>
                          <a:effectLst/>
                          <a:latin typeface="+mn-lt"/>
                          <a:ea typeface="+mn-ea"/>
                          <a:cs typeface="+mn-cs"/>
                        </a:rPr>
                        <a:t>—</a:t>
                      </a:r>
                    </a:p>
                  </a:txBody>
                  <a:tcPr anchor="ctr"/>
                </a:tc>
                <a:extLst>
                  <a:ext uri="{0D108BD9-81ED-4DB2-BD59-A6C34878D82A}">
                    <a16:rowId xmlns:a16="http://schemas.microsoft.com/office/drawing/2014/main" val="4373549"/>
                  </a:ext>
                </a:extLst>
              </a:tr>
            </a:tbl>
          </a:graphicData>
        </a:graphic>
      </p:graphicFrame>
      <p:sp>
        <p:nvSpPr>
          <p:cNvPr id="5" name="TextBox 4">
            <a:extLst>
              <a:ext uri="{FF2B5EF4-FFF2-40B4-BE49-F238E27FC236}">
                <a16:creationId xmlns:a16="http://schemas.microsoft.com/office/drawing/2014/main" id="{AA7B24E4-76DA-1BF1-41C8-2419544DCF78}"/>
              </a:ext>
            </a:extLst>
          </p:cNvPr>
          <p:cNvSpPr txBox="1"/>
          <p:nvPr/>
        </p:nvSpPr>
        <p:spPr>
          <a:xfrm>
            <a:off x="801733" y="6602179"/>
            <a:ext cx="10112284" cy="369332"/>
          </a:xfrm>
          <a:prstGeom prst="rect">
            <a:avLst/>
          </a:prstGeom>
          <a:noFill/>
        </p:spPr>
        <p:txBody>
          <a:bodyPr wrap="square">
            <a:spAutoFit/>
          </a:bodyPr>
          <a:lstStyle/>
          <a:p>
            <a:r>
              <a:rPr lang="en-IN" dirty="0"/>
              <a:t>https://www.geeksforgeeks.org/difference-between-structured-semi-structured-and-unstructured-data</a:t>
            </a:r>
          </a:p>
        </p:txBody>
      </p:sp>
    </p:spTree>
    <p:extLst>
      <p:ext uri="{BB962C8B-B14F-4D97-AF65-F5344CB8AC3E}">
        <p14:creationId xmlns:p14="http://schemas.microsoft.com/office/powerpoint/2010/main" val="1870173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44F3D5-67E1-DDBE-071F-26313235270E}"/>
              </a:ext>
            </a:extLst>
          </p:cNvPr>
          <p:cNvSpPr txBox="1"/>
          <p:nvPr/>
        </p:nvSpPr>
        <p:spPr>
          <a:xfrm>
            <a:off x="331469" y="490247"/>
            <a:ext cx="11607981" cy="5355312"/>
          </a:xfrm>
          <a:prstGeom prst="rect">
            <a:avLst/>
          </a:prstGeom>
          <a:noFill/>
        </p:spPr>
        <p:txBody>
          <a:bodyPr wrap="square">
            <a:spAutoFit/>
          </a:bodyPr>
          <a:lstStyle/>
          <a:p>
            <a:pPr algn="l"/>
            <a:r>
              <a:rPr lang="en-US" b="1" i="0" dirty="0">
                <a:solidFill>
                  <a:srgbClr val="333333"/>
                </a:solidFill>
                <a:effectLst/>
                <a:latin typeface="Noto Sans JP"/>
              </a:rPr>
              <a:t>What are the difference between Structured and Unstructured data</a:t>
            </a:r>
            <a:endParaRPr lang="en-US" b="1" i="0" dirty="0">
              <a:solidFill>
                <a:srgbClr val="333333"/>
              </a:solidFill>
              <a:effectLst/>
              <a:latin typeface="Poppins" panose="00000500000000000000" pitchFamily="2" charset="0"/>
            </a:endParaRPr>
          </a:p>
          <a:p>
            <a:pPr algn="l"/>
            <a:r>
              <a:rPr lang="en-US" b="1" i="0" dirty="0">
                <a:solidFill>
                  <a:srgbClr val="333333"/>
                </a:solidFill>
                <a:effectLst/>
                <a:latin typeface="Noto Sans JP"/>
              </a:rPr>
              <a:t>1) Defined Vs Undefined Data</a:t>
            </a:r>
            <a:endParaRPr lang="en-US" b="1" i="0" dirty="0">
              <a:solidFill>
                <a:srgbClr val="333333"/>
              </a:solidFill>
              <a:effectLst/>
              <a:latin typeface="Poppins" panose="00000500000000000000" pitchFamily="2" charset="0"/>
            </a:endParaRPr>
          </a:p>
          <a:p>
            <a:pPr algn="l">
              <a:buFont typeface="Arial" panose="020B0604020202020204" pitchFamily="34" charset="0"/>
              <a:buChar char="•"/>
            </a:pPr>
            <a:r>
              <a:rPr lang="en-US" b="0" i="0" dirty="0">
                <a:solidFill>
                  <a:srgbClr val="000000"/>
                </a:solidFill>
                <a:effectLst/>
                <a:latin typeface="Noto Sans JP"/>
              </a:rPr>
              <a:t>Structured data is undoubtedly a defined type of data in a structure.</a:t>
            </a:r>
          </a:p>
          <a:p>
            <a:pPr algn="l">
              <a:buFont typeface="Arial" panose="020B0604020202020204" pitchFamily="34" charset="0"/>
              <a:buChar char="•"/>
            </a:pPr>
            <a:r>
              <a:rPr lang="en-US" b="0" i="0" dirty="0">
                <a:solidFill>
                  <a:srgbClr val="000000"/>
                </a:solidFill>
                <a:effectLst/>
                <a:latin typeface="Noto Sans JP"/>
              </a:rPr>
              <a:t>Structured data lives in columns and rows and it can be mapped into pre-defined fields.</a:t>
            </a:r>
          </a:p>
          <a:p>
            <a:pPr algn="l">
              <a:buFont typeface="Arial" panose="020B0604020202020204" pitchFamily="34" charset="0"/>
              <a:buChar char="•"/>
            </a:pPr>
            <a:r>
              <a:rPr lang="en-US" b="0" i="0" dirty="0">
                <a:solidFill>
                  <a:srgbClr val="000000"/>
                </a:solidFill>
                <a:effectLst/>
                <a:latin typeface="Noto Sans JP"/>
              </a:rPr>
              <a:t>Unstructured data does not have a predefined data format, it is a collection of many types of varied data that are stored in their native formats.</a:t>
            </a:r>
          </a:p>
          <a:p>
            <a:pPr algn="l"/>
            <a:r>
              <a:rPr lang="en-US" b="1" i="0" dirty="0">
                <a:solidFill>
                  <a:srgbClr val="333333"/>
                </a:solidFill>
                <a:effectLst/>
                <a:latin typeface="Noto Sans JP"/>
              </a:rPr>
              <a:t>2)Quantitative Vs Qualitative Data</a:t>
            </a:r>
            <a:endParaRPr lang="en-US" b="1" i="0" dirty="0">
              <a:solidFill>
                <a:srgbClr val="333333"/>
              </a:solidFill>
              <a:effectLst/>
              <a:latin typeface="Poppins" panose="00000500000000000000" pitchFamily="2" charset="0"/>
            </a:endParaRPr>
          </a:p>
          <a:p>
            <a:pPr algn="l">
              <a:buFont typeface="Arial" panose="020B0604020202020204" pitchFamily="34" charset="0"/>
              <a:buChar char="•"/>
            </a:pPr>
            <a:r>
              <a:rPr lang="en-US" b="0" i="0" dirty="0">
                <a:solidFill>
                  <a:srgbClr val="000000"/>
                </a:solidFill>
                <a:effectLst/>
                <a:latin typeface="Noto Sans JP"/>
              </a:rPr>
              <a:t>Structured data is generally quantitative data, it usually consists of hard numbers or things that can be counted.</a:t>
            </a:r>
          </a:p>
          <a:p>
            <a:pPr algn="l">
              <a:buFont typeface="Arial" panose="020B0604020202020204" pitchFamily="34" charset="0"/>
              <a:buChar char="•"/>
            </a:pPr>
            <a:r>
              <a:rPr lang="en-US" b="0" i="0" dirty="0">
                <a:solidFill>
                  <a:srgbClr val="000000"/>
                </a:solidFill>
                <a:effectLst/>
                <a:latin typeface="Noto Sans JP"/>
              </a:rPr>
              <a:t>Methods for analysis include </a:t>
            </a:r>
            <a:r>
              <a:rPr lang="en-US" b="1" i="0" dirty="0">
                <a:solidFill>
                  <a:srgbClr val="000000"/>
                </a:solidFill>
                <a:effectLst/>
                <a:latin typeface="Noto Sans JP"/>
              </a:rPr>
              <a:t>classification</a:t>
            </a:r>
            <a:r>
              <a:rPr lang="en-US" b="0" i="0" dirty="0">
                <a:solidFill>
                  <a:srgbClr val="000000"/>
                </a:solidFill>
                <a:effectLst/>
                <a:latin typeface="Noto Sans JP"/>
              </a:rPr>
              <a:t>, </a:t>
            </a:r>
            <a:r>
              <a:rPr lang="en-US" b="1" i="0" dirty="0">
                <a:solidFill>
                  <a:srgbClr val="000000"/>
                </a:solidFill>
                <a:effectLst/>
                <a:latin typeface="Noto Sans JP"/>
              </a:rPr>
              <a:t>regression</a:t>
            </a:r>
            <a:r>
              <a:rPr lang="en-US" b="0" i="0" dirty="0">
                <a:solidFill>
                  <a:srgbClr val="000000"/>
                </a:solidFill>
                <a:effectLst/>
                <a:latin typeface="Noto Sans JP"/>
              </a:rPr>
              <a:t>, and </a:t>
            </a:r>
            <a:r>
              <a:rPr lang="en-US" b="1" i="0" dirty="0">
                <a:solidFill>
                  <a:srgbClr val="000000"/>
                </a:solidFill>
                <a:effectLst/>
                <a:latin typeface="Noto Sans JP"/>
              </a:rPr>
              <a:t>clustering</a:t>
            </a:r>
            <a:r>
              <a:rPr lang="en-US" b="0" i="0" dirty="0">
                <a:solidFill>
                  <a:srgbClr val="000000"/>
                </a:solidFill>
                <a:effectLst/>
                <a:latin typeface="Noto Sans JP"/>
              </a:rPr>
              <a:t> of data.</a:t>
            </a:r>
          </a:p>
          <a:p>
            <a:pPr algn="l">
              <a:buFont typeface="Arial" panose="020B0604020202020204" pitchFamily="34" charset="0"/>
              <a:buChar char="•"/>
            </a:pPr>
            <a:r>
              <a:rPr lang="en-US" b="0" i="0" dirty="0">
                <a:solidFill>
                  <a:srgbClr val="000000"/>
                </a:solidFill>
                <a:effectLst/>
                <a:latin typeface="Noto Sans JP"/>
              </a:rPr>
              <a:t>Unstructured data is generally categorized as qualitative data, and cannot be analyzed and processed using conventional tools and methods.</a:t>
            </a:r>
          </a:p>
          <a:p>
            <a:pPr algn="l">
              <a:buFont typeface="Arial" panose="020B0604020202020204" pitchFamily="34" charset="0"/>
              <a:buChar char="•"/>
            </a:pPr>
            <a:r>
              <a:rPr lang="en-US" b="0" i="0" dirty="0">
                <a:solidFill>
                  <a:srgbClr val="000000"/>
                </a:solidFill>
                <a:effectLst/>
                <a:latin typeface="Noto Sans JP"/>
              </a:rPr>
              <a:t>Understanding qualitative data requires advanced analytics techniques like </a:t>
            </a:r>
            <a:r>
              <a:rPr lang="en-US" b="1" i="0" dirty="0">
                <a:solidFill>
                  <a:srgbClr val="000000"/>
                </a:solidFill>
                <a:effectLst/>
                <a:latin typeface="Noto Sans JP"/>
              </a:rPr>
              <a:t>data stacking</a:t>
            </a:r>
            <a:r>
              <a:rPr lang="en-US" b="0" i="0" dirty="0">
                <a:solidFill>
                  <a:srgbClr val="000000"/>
                </a:solidFill>
                <a:effectLst/>
                <a:latin typeface="Noto Sans JP"/>
              </a:rPr>
              <a:t> and </a:t>
            </a:r>
            <a:r>
              <a:rPr lang="en-US" b="1" i="0" dirty="0">
                <a:solidFill>
                  <a:srgbClr val="000000"/>
                </a:solidFill>
                <a:effectLst/>
                <a:latin typeface="Noto Sans JP"/>
              </a:rPr>
              <a:t>data mining</a:t>
            </a:r>
            <a:r>
              <a:rPr lang="en-US" b="0" i="0" dirty="0">
                <a:solidFill>
                  <a:srgbClr val="000000"/>
                </a:solidFill>
                <a:effectLst/>
                <a:latin typeface="Noto Sans JP"/>
              </a:rPr>
              <a:t>.</a:t>
            </a:r>
          </a:p>
          <a:p>
            <a:pPr algn="l"/>
            <a:r>
              <a:rPr lang="en-US" b="1" i="0" dirty="0">
                <a:solidFill>
                  <a:srgbClr val="333333"/>
                </a:solidFill>
                <a:effectLst/>
                <a:latin typeface="Noto Sans JP"/>
              </a:rPr>
              <a:t>3) Storage In Data Lakes Vs Data Houses</a:t>
            </a:r>
            <a:endParaRPr lang="en-US" b="1" i="0" dirty="0">
              <a:solidFill>
                <a:srgbClr val="333333"/>
              </a:solidFill>
              <a:effectLst/>
              <a:latin typeface="Poppins" panose="00000500000000000000" pitchFamily="2" charset="0"/>
            </a:endParaRPr>
          </a:p>
          <a:p>
            <a:pPr algn="l">
              <a:buFont typeface="Arial" panose="020B0604020202020204" pitchFamily="34" charset="0"/>
              <a:buChar char="•"/>
            </a:pPr>
            <a:r>
              <a:rPr lang="en-US" b="0" i="0" dirty="0">
                <a:solidFill>
                  <a:srgbClr val="000000"/>
                </a:solidFill>
                <a:effectLst/>
                <a:latin typeface="Noto Sans JP"/>
              </a:rPr>
              <a:t>Structured data is generally stored in </a:t>
            </a:r>
            <a:r>
              <a:rPr lang="en-US" b="1" i="0" dirty="0">
                <a:solidFill>
                  <a:srgbClr val="000000"/>
                </a:solidFill>
                <a:effectLst/>
                <a:latin typeface="Noto Sans JP"/>
              </a:rPr>
              <a:t>data warehouses</a:t>
            </a:r>
            <a:r>
              <a:rPr lang="en-US" b="0" i="0" dirty="0">
                <a:solidFill>
                  <a:srgbClr val="000000"/>
                </a:solidFill>
                <a:effectLst/>
                <a:latin typeface="Noto Sans JP"/>
              </a:rPr>
              <a:t>.</a:t>
            </a:r>
          </a:p>
          <a:p>
            <a:pPr algn="l">
              <a:buFont typeface="Arial" panose="020B0604020202020204" pitchFamily="34" charset="0"/>
              <a:buChar char="•"/>
            </a:pPr>
            <a:r>
              <a:rPr lang="en-US" b="0" i="0" dirty="0">
                <a:solidFill>
                  <a:srgbClr val="000000"/>
                </a:solidFill>
                <a:effectLst/>
                <a:latin typeface="Noto Sans JP"/>
              </a:rPr>
              <a:t>Unstructured data is stored in </a:t>
            </a:r>
            <a:r>
              <a:rPr lang="en-US" b="1" i="0" u="none" strike="noStrike" dirty="0">
                <a:solidFill>
                  <a:srgbClr val="009EE3"/>
                </a:solidFill>
                <a:effectLst/>
                <a:latin typeface="Noto Sans JP"/>
                <a:hlinkClick r:id="rId2"/>
              </a:rPr>
              <a:t>data lakes</a:t>
            </a:r>
            <a:r>
              <a:rPr lang="en-US" b="0" i="0" dirty="0">
                <a:solidFill>
                  <a:srgbClr val="000000"/>
                </a:solidFill>
                <a:effectLst/>
                <a:latin typeface="Noto Sans JP"/>
              </a:rPr>
              <a:t>.</a:t>
            </a:r>
          </a:p>
          <a:p>
            <a:pPr algn="l">
              <a:buFont typeface="Arial" panose="020B0604020202020204" pitchFamily="34" charset="0"/>
              <a:buChar char="•"/>
            </a:pPr>
            <a:r>
              <a:rPr lang="en-US" b="0" i="0" dirty="0">
                <a:solidFill>
                  <a:srgbClr val="000000"/>
                </a:solidFill>
                <a:effectLst/>
                <a:latin typeface="Noto Sans JP"/>
              </a:rPr>
              <a:t>Unstructured data requires </a:t>
            </a:r>
            <a:r>
              <a:rPr lang="en-US" b="1" i="0" dirty="0">
                <a:solidFill>
                  <a:srgbClr val="000000"/>
                </a:solidFill>
                <a:effectLst/>
                <a:latin typeface="Noto Sans JP"/>
              </a:rPr>
              <a:t>more storage</a:t>
            </a:r>
            <a:r>
              <a:rPr lang="en-US" b="0" i="0" dirty="0">
                <a:solidFill>
                  <a:srgbClr val="000000"/>
                </a:solidFill>
                <a:effectLst/>
                <a:latin typeface="Noto Sans JP"/>
              </a:rPr>
              <a:t> space, while structured data requires </a:t>
            </a:r>
            <a:r>
              <a:rPr lang="en-US" b="1" i="0" dirty="0">
                <a:solidFill>
                  <a:srgbClr val="000000"/>
                </a:solidFill>
                <a:effectLst/>
                <a:latin typeface="Noto Sans JP"/>
              </a:rPr>
              <a:t>less storage</a:t>
            </a:r>
            <a:r>
              <a:rPr lang="en-US" b="0" i="0" dirty="0">
                <a:solidFill>
                  <a:srgbClr val="000000"/>
                </a:solidFill>
                <a:effectLst/>
                <a:latin typeface="Noto Sans JP"/>
              </a:rPr>
              <a:t> space.</a:t>
            </a:r>
          </a:p>
          <a:p>
            <a:pPr algn="l"/>
            <a:r>
              <a:rPr lang="en-US" b="1" i="0" dirty="0">
                <a:solidFill>
                  <a:srgbClr val="333333"/>
                </a:solidFill>
                <a:effectLst/>
                <a:latin typeface="Noto Sans JP"/>
              </a:rPr>
              <a:t>4) Ease Of Analysis</a:t>
            </a:r>
            <a:endParaRPr lang="en-US" b="1" i="0" dirty="0">
              <a:solidFill>
                <a:srgbClr val="333333"/>
              </a:solidFill>
              <a:effectLst/>
              <a:latin typeface="Poppins" panose="00000500000000000000" pitchFamily="2" charset="0"/>
            </a:endParaRPr>
          </a:p>
          <a:p>
            <a:pPr algn="l">
              <a:buFont typeface="Arial" panose="020B0604020202020204" pitchFamily="34" charset="0"/>
              <a:buChar char="•"/>
            </a:pPr>
            <a:r>
              <a:rPr lang="en-US" b="0" i="0" dirty="0">
                <a:solidFill>
                  <a:srgbClr val="000000"/>
                </a:solidFill>
                <a:effectLst/>
                <a:latin typeface="Noto Sans JP"/>
              </a:rPr>
              <a:t>Structured data is </a:t>
            </a:r>
            <a:r>
              <a:rPr lang="en-US" b="1" i="0" dirty="0">
                <a:solidFill>
                  <a:srgbClr val="000000"/>
                </a:solidFill>
                <a:effectLst/>
                <a:latin typeface="Noto Sans JP"/>
              </a:rPr>
              <a:t>easy</a:t>
            </a:r>
            <a:r>
              <a:rPr lang="en-US" b="0" i="0" dirty="0">
                <a:solidFill>
                  <a:srgbClr val="000000"/>
                </a:solidFill>
                <a:effectLst/>
                <a:latin typeface="Noto Sans JP"/>
              </a:rPr>
              <a:t> to search, both for algorithms and for humans.</a:t>
            </a:r>
          </a:p>
          <a:p>
            <a:pPr algn="l">
              <a:buFont typeface="Arial" panose="020B0604020202020204" pitchFamily="34" charset="0"/>
              <a:buChar char="•"/>
            </a:pPr>
            <a:r>
              <a:rPr lang="en-US" b="0" i="0">
                <a:solidFill>
                  <a:srgbClr val="000000"/>
                </a:solidFill>
                <a:effectLst/>
                <a:latin typeface="Noto Sans JP"/>
              </a:rPr>
              <a:t>Unstructured data is more </a:t>
            </a:r>
            <a:r>
              <a:rPr lang="en-US" b="1" i="0">
                <a:solidFill>
                  <a:srgbClr val="000000"/>
                </a:solidFill>
                <a:effectLst/>
                <a:latin typeface="Noto Sans JP"/>
              </a:rPr>
              <a:t>difficult</a:t>
            </a:r>
            <a:r>
              <a:rPr lang="en-US" b="0" i="0">
                <a:solidFill>
                  <a:srgbClr val="000000"/>
                </a:solidFill>
                <a:effectLst/>
                <a:latin typeface="Noto Sans JP"/>
              </a:rPr>
              <a:t> to search and requires processing to become understandable.</a:t>
            </a:r>
          </a:p>
        </p:txBody>
      </p:sp>
      <p:sp>
        <p:nvSpPr>
          <p:cNvPr id="4" name="TextBox 3">
            <a:extLst>
              <a:ext uri="{FF2B5EF4-FFF2-40B4-BE49-F238E27FC236}">
                <a16:creationId xmlns:a16="http://schemas.microsoft.com/office/drawing/2014/main" id="{0B4ACCB1-ACF9-4CFE-0CF7-00B680BB73DF}"/>
              </a:ext>
            </a:extLst>
          </p:cNvPr>
          <p:cNvSpPr txBox="1"/>
          <p:nvPr/>
        </p:nvSpPr>
        <p:spPr>
          <a:xfrm>
            <a:off x="991144" y="6211669"/>
            <a:ext cx="10785022" cy="369332"/>
          </a:xfrm>
          <a:prstGeom prst="rect">
            <a:avLst/>
          </a:prstGeom>
          <a:noFill/>
        </p:spPr>
        <p:txBody>
          <a:bodyPr wrap="square">
            <a:spAutoFit/>
          </a:bodyPr>
          <a:lstStyle/>
          <a:p>
            <a:r>
              <a:rPr lang="en-IN" dirty="0"/>
              <a:t>https://k21academy.com/microsoft-azure/dp-900/structured-data-vs-unstructured-data-vs-semi-structured-data</a:t>
            </a:r>
          </a:p>
        </p:txBody>
      </p:sp>
    </p:spTree>
    <p:extLst>
      <p:ext uri="{BB962C8B-B14F-4D97-AF65-F5344CB8AC3E}">
        <p14:creationId xmlns:p14="http://schemas.microsoft.com/office/powerpoint/2010/main" val="3344975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93E11D-85C0-E869-CB20-672A00A0E802}"/>
              </a:ext>
            </a:extLst>
          </p:cNvPr>
          <p:cNvPicPr>
            <a:picLocks noChangeAspect="1"/>
          </p:cNvPicPr>
          <p:nvPr/>
        </p:nvPicPr>
        <p:blipFill>
          <a:blip r:embed="rId2"/>
          <a:stretch>
            <a:fillRect/>
          </a:stretch>
        </p:blipFill>
        <p:spPr>
          <a:xfrm>
            <a:off x="795776" y="92363"/>
            <a:ext cx="10127147" cy="6876756"/>
          </a:xfrm>
          <a:prstGeom prst="rect">
            <a:avLst/>
          </a:prstGeom>
        </p:spPr>
      </p:pic>
    </p:spTree>
    <p:extLst>
      <p:ext uri="{BB962C8B-B14F-4D97-AF65-F5344CB8AC3E}">
        <p14:creationId xmlns:p14="http://schemas.microsoft.com/office/powerpoint/2010/main" val="127826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798B6B-6AC9-3C3E-F4E6-F520F216EC73}"/>
              </a:ext>
            </a:extLst>
          </p:cNvPr>
          <p:cNvPicPr>
            <a:picLocks noChangeAspect="1"/>
          </p:cNvPicPr>
          <p:nvPr/>
        </p:nvPicPr>
        <p:blipFill>
          <a:blip r:embed="rId2"/>
          <a:stretch>
            <a:fillRect/>
          </a:stretch>
        </p:blipFill>
        <p:spPr>
          <a:xfrm>
            <a:off x="277092" y="272899"/>
            <a:ext cx="10649754" cy="5868810"/>
          </a:xfrm>
          <a:prstGeom prst="rect">
            <a:avLst/>
          </a:prstGeom>
        </p:spPr>
      </p:pic>
    </p:spTree>
    <p:extLst>
      <p:ext uri="{BB962C8B-B14F-4D97-AF65-F5344CB8AC3E}">
        <p14:creationId xmlns:p14="http://schemas.microsoft.com/office/powerpoint/2010/main" val="543742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5D0FD3-05EF-B875-4F77-AF93036A51D8}"/>
              </a:ext>
            </a:extLst>
          </p:cNvPr>
          <p:cNvSpPr txBox="1"/>
          <p:nvPr/>
        </p:nvSpPr>
        <p:spPr>
          <a:xfrm>
            <a:off x="3048000" y="-6725317"/>
            <a:ext cx="6096000" cy="20313253"/>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Nunito" pitchFamily="2" charset="0"/>
              </a:rPr>
              <a:t>Hadoop File System was developed using distributed file system design. It is run on commodity hardware. Unlike other distributed systems, HDFS is highly </a:t>
            </a:r>
            <a:r>
              <a:rPr kumimoji="0" lang="en-US" altLang="en-US" sz="1800" b="0" i="0" u="none" strike="noStrike" cap="none" normalizeH="0" baseline="0" dirty="0" err="1">
                <a:ln>
                  <a:noFill/>
                </a:ln>
                <a:solidFill>
                  <a:srgbClr val="000000"/>
                </a:solidFill>
                <a:effectLst/>
                <a:latin typeface="Nunito" pitchFamily="2" charset="0"/>
              </a:rPr>
              <a:t>faulttolerant</a:t>
            </a:r>
            <a:r>
              <a:rPr kumimoji="0" lang="en-US" altLang="en-US" sz="1800" b="0" i="0" u="none" strike="noStrike" cap="none" normalizeH="0" baseline="0" dirty="0">
                <a:ln>
                  <a:noFill/>
                </a:ln>
                <a:solidFill>
                  <a:srgbClr val="000000"/>
                </a:solidFill>
                <a:effectLst/>
                <a:latin typeface="Nunito" pitchFamily="2" charset="0"/>
              </a:rPr>
              <a:t> and designed using low-cost hardware.</a:t>
            </a:r>
            <a:endParaRPr kumimoji="0" lang="en-US" altLang="en-US" sz="105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Nunito" pitchFamily="2" charset="0"/>
              </a:rPr>
              <a:t>HDFS holds very large amount of data and provides easier access. To store such huge data, the files are stored across multiple machines. These files are stored in redundant fashion to rescue the system from possible data losses in case of failure. HDFS also makes applications available to parallel processing.</a:t>
            </a:r>
            <a:endParaRPr kumimoji="0" lang="en-US" altLang="en-US" sz="3200" b="0" i="0" u="none" strike="noStrike" cap="none" normalizeH="0" baseline="0" dirty="0">
              <a:ln>
                <a:noFill/>
              </a:ln>
              <a:solidFill>
                <a:srgbClr val="000000"/>
              </a:solidFill>
              <a:effectLst/>
              <a:latin typeface="Heebo" pitchFamily="2" charset="-79"/>
              <a:cs typeface="Heebo" pitchFamily="2" charset="-79"/>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Heebo" pitchFamily="2" charset="-79"/>
                <a:cs typeface="Heebo" pitchFamily="2" charset="-79"/>
              </a:rPr>
              <a:t>Features of HDFS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Nunito" pitchFamily="2" charset="0"/>
              </a:rPr>
              <a:t>It is suitable for the distributed storage and processing.</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Nunito" pitchFamily="2" charset="0"/>
              </a:rPr>
              <a:t>Hadoop provides a command interface to interact with HDFS.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Nunito" pitchFamily="2" charset="0"/>
              </a:rPr>
              <a:t>The built-in servers of </a:t>
            </a:r>
            <a:r>
              <a:rPr kumimoji="0" lang="en-US" altLang="en-US" sz="1800" b="0" i="0" u="none" strike="noStrike" cap="none" normalizeH="0" baseline="0" dirty="0" err="1">
                <a:ln>
                  <a:noFill/>
                </a:ln>
                <a:solidFill>
                  <a:srgbClr val="000000"/>
                </a:solidFill>
                <a:effectLst/>
                <a:latin typeface="Nunito" pitchFamily="2" charset="0"/>
              </a:rPr>
              <a:t>namenode</a:t>
            </a:r>
            <a:r>
              <a:rPr kumimoji="0" lang="en-US" altLang="en-US" sz="1800" b="0" i="0" u="none" strike="noStrike" cap="none" normalizeH="0" baseline="0" dirty="0">
                <a:ln>
                  <a:noFill/>
                </a:ln>
                <a:solidFill>
                  <a:srgbClr val="000000"/>
                </a:solidFill>
                <a:effectLst/>
                <a:latin typeface="Nunito" pitchFamily="2" charset="0"/>
              </a:rPr>
              <a:t> and </a:t>
            </a:r>
            <a:r>
              <a:rPr kumimoji="0" lang="en-US" altLang="en-US" sz="1800" b="0" i="0" u="none" strike="noStrike" cap="none" normalizeH="0" baseline="0" dirty="0" err="1">
                <a:ln>
                  <a:noFill/>
                </a:ln>
                <a:solidFill>
                  <a:srgbClr val="000000"/>
                </a:solidFill>
                <a:effectLst/>
                <a:latin typeface="Nunito" pitchFamily="2" charset="0"/>
              </a:rPr>
              <a:t>datanode</a:t>
            </a:r>
            <a:r>
              <a:rPr kumimoji="0" lang="en-US" altLang="en-US" sz="1800" b="0" i="0" u="none" strike="noStrike" cap="none" normalizeH="0" baseline="0" dirty="0">
                <a:ln>
                  <a:noFill/>
                </a:ln>
                <a:solidFill>
                  <a:srgbClr val="000000"/>
                </a:solidFill>
                <a:effectLst/>
                <a:latin typeface="Nunito" pitchFamily="2" charset="0"/>
              </a:rPr>
              <a:t> help users to easily check the status of cluster.</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Nunito" pitchFamily="2" charset="0"/>
              </a:rPr>
              <a:t>Streaming access to file system data.</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Nunito" pitchFamily="2" charset="0"/>
              </a:rPr>
              <a:t>HDFS provides file permissions and authentication.</a:t>
            </a:r>
            <a:endParaRPr kumimoji="0" lang="en-US" altLang="en-US" sz="1800" b="0" i="0" u="none" strike="noStrike" cap="none" normalizeH="0" baseline="0" dirty="0">
              <a:ln>
                <a:noFill/>
              </a:ln>
              <a:solidFill>
                <a:srgbClr val="747579"/>
              </a:solidFill>
              <a:effectLst/>
              <a:latin typeface="Nunito"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Heebo" pitchFamily="2" charset="-79"/>
              <a:cs typeface="Heebo" pitchFamily="2" charset="-79"/>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Heebo" pitchFamily="2" charset="-79"/>
                <a:cs typeface="Heebo" pitchFamily="2" charset="-79"/>
              </a:rPr>
              <a:t>HDFS Architecture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Nunito" pitchFamily="2" charset="0"/>
              </a:rPr>
              <a:t>Given below is the architecture of a Hadoop File System.</a:t>
            </a:r>
            <a:endParaRPr kumimoji="0" lang="en-US" altLang="en-US" sz="105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32400" b="0" i="0" u="none" strike="noStrike" cap="none" normalizeH="0" baseline="0" dirty="0">
                <a:ln>
                  <a:noFill/>
                </a:ln>
                <a:solidFill>
                  <a:schemeClr val="tx1"/>
                </a:solidFill>
                <a:effectLst/>
                <a:latin typeface="Arial" panose="020B0604020202020204" pitchFamily="34" charset="0"/>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Nunito" pitchFamily="2" charset="0"/>
              </a:rPr>
              <a:t>HDFS follows the master-slave architecture and it has the following elements.</a:t>
            </a:r>
            <a:endParaRPr kumimoji="0" lang="en-US" altLang="en-US" sz="2400" b="0" i="0" u="none" strike="noStrike" cap="none" normalizeH="0" baseline="0" dirty="0">
              <a:ln>
                <a:noFill/>
              </a:ln>
              <a:solidFill>
                <a:schemeClr val="tx1"/>
              </a:solidFill>
              <a:effectLst/>
              <a:latin typeface="Heebo" pitchFamily="2" charset="-79"/>
              <a:cs typeface="Heebo" pitchFamily="2" charset="-79"/>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Heebo" pitchFamily="2" charset="-79"/>
                <a:cs typeface="Heebo" pitchFamily="2" charset="-79"/>
              </a:rPr>
              <a:t>Namenode</a:t>
            </a:r>
            <a:endParaRPr kumimoji="0" lang="en-US" altLang="en-US" sz="2400" b="0" i="0" u="none" strike="noStrike" cap="none" normalizeH="0" baseline="0" dirty="0">
              <a:ln>
                <a:noFill/>
              </a:ln>
              <a:solidFill>
                <a:schemeClr val="tx1"/>
              </a:solidFill>
              <a:effectLst/>
              <a:latin typeface="Heebo" pitchFamily="2" charset="-79"/>
              <a:cs typeface="Heebo" pitchFamily="2" charset="-79"/>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Nunito" pitchFamily="2" charset="0"/>
              </a:rPr>
              <a:t>The </a:t>
            </a:r>
            <a:r>
              <a:rPr kumimoji="0" lang="en-US" altLang="en-US" sz="1800" b="0" i="0" u="none" strike="noStrike" cap="none" normalizeH="0" baseline="0" dirty="0" err="1">
                <a:ln>
                  <a:noFill/>
                </a:ln>
                <a:solidFill>
                  <a:srgbClr val="000000"/>
                </a:solidFill>
                <a:effectLst/>
                <a:latin typeface="Nunito" pitchFamily="2" charset="0"/>
              </a:rPr>
              <a:t>namenode</a:t>
            </a:r>
            <a:r>
              <a:rPr kumimoji="0" lang="en-US" altLang="en-US" sz="1800" b="0" i="0" u="none" strike="noStrike" cap="none" normalizeH="0" baseline="0" dirty="0">
                <a:ln>
                  <a:noFill/>
                </a:ln>
                <a:solidFill>
                  <a:srgbClr val="000000"/>
                </a:solidFill>
                <a:effectLst/>
                <a:latin typeface="Nunito" pitchFamily="2" charset="0"/>
              </a:rPr>
              <a:t> is the commodity hardware that contains the GNU/Linux operating system and the </a:t>
            </a:r>
            <a:r>
              <a:rPr kumimoji="0" lang="en-US" altLang="en-US" sz="1800" b="0" i="0" u="none" strike="noStrike" cap="none" normalizeH="0" baseline="0" dirty="0" err="1">
                <a:ln>
                  <a:noFill/>
                </a:ln>
                <a:solidFill>
                  <a:srgbClr val="000000"/>
                </a:solidFill>
                <a:effectLst/>
                <a:latin typeface="Nunito" pitchFamily="2" charset="0"/>
              </a:rPr>
              <a:t>namenode</a:t>
            </a:r>
            <a:r>
              <a:rPr kumimoji="0" lang="en-US" altLang="en-US" sz="1800" b="0" i="0" u="none" strike="noStrike" cap="none" normalizeH="0" baseline="0" dirty="0">
                <a:ln>
                  <a:noFill/>
                </a:ln>
                <a:solidFill>
                  <a:srgbClr val="000000"/>
                </a:solidFill>
                <a:effectLst/>
                <a:latin typeface="Nunito" pitchFamily="2" charset="0"/>
              </a:rPr>
              <a:t> software. It is a software that can be run on commodity hardware. The system having the </a:t>
            </a:r>
            <a:r>
              <a:rPr kumimoji="0" lang="en-US" altLang="en-US" sz="1800" b="0" i="0" u="none" strike="noStrike" cap="none" normalizeH="0" baseline="0" dirty="0" err="1">
                <a:ln>
                  <a:noFill/>
                </a:ln>
                <a:solidFill>
                  <a:srgbClr val="000000"/>
                </a:solidFill>
                <a:effectLst/>
                <a:latin typeface="Nunito" pitchFamily="2" charset="0"/>
              </a:rPr>
              <a:t>namenode</a:t>
            </a:r>
            <a:r>
              <a:rPr kumimoji="0" lang="en-US" altLang="en-US" sz="1800" b="0" i="0" u="none" strike="noStrike" cap="none" normalizeH="0" baseline="0" dirty="0">
                <a:ln>
                  <a:noFill/>
                </a:ln>
                <a:solidFill>
                  <a:srgbClr val="000000"/>
                </a:solidFill>
                <a:effectLst/>
                <a:latin typeface="Nunito" pitchFamily="2" charset="0"/>
              </a:rPr>
              <a:t> acts as the master server and it does the following tasks −</a:t>
            </a:r>
            <a:endParaRPr kumimoji="0" lang="en-US" altLang="en-US" sz="105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Nunito" pitchFamily="2" charset="0"/>
              </a:rPr>
              <a:t>Manages the file system namespace.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Nunito" pitchFamily="2" charset="0"/>
              </a:rPr>
              <a:t>Regulates client’s access to files.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Nunito" pitchFamily="2" charset="0"/>
              </a:rPr>
              <a:t>It also executes file system operations such as renaming, closing, and opening files and directories.</a:t>
            </a:r>
            <a:endParaRPr kumimoji="0" lang="en-US" altLang="en-US" sz="1800" b="0" i="0" u="none" strike="noStrike" cap="none" normalizeH="0" baseline="0" dirty="0">
              <a:ln>
                <a:noFill/>
              </a:ln>
              <a:solidFill>
                <a:srgbClr val="747579"/>
              </a:solidFill>
              <a:effectLst/>
              <a:latin typeface="Nunito"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Heebo" pitchFamily="2" charset="-79"/>
              <a:cs typeface="Heebo" pitchFamily="2" charset="-79"/>
            </a:endParaRPr>
          </a:p>
        </p:txBody>
      </p:sp>
      <p:sp>
        <p:nvSpPr>
          <p:cNvPr id="6" name="TextBox 5">
            <a:extLst>
              <a:ext uri="{FF2B5EF4-FFF2-40B4-BE49-F238E27FC236}">
                <a16:creationId xmlns:a16="http://schemas.microsoft.com/office/drawing/2014/main" id="{A5D4142C-CBD9-B46F-3D15-113C393E8F8C}"/>
              </a:ext>
            </a:extLst>
          </p:cNvPr>
          <p:cNvSpPr txBox="1"/>
          <p:nvPr/>
        </p:nvSpPr>
        <p:spPr>
          <a:xfrm>
            <a:off x="452582" y="692727"/>
            <a:ext cx="9180945" cy="5909310"/>
          </a:xfrm>
          <a:prstGeom prst="rect">
            <a:avLst/>
          </a:prstGeom>
          <a:noFill/>
        </p:spPr>
        <p:txBody>
          <a:bodyPr wrap="square" rtlCol="0">
            <a:spAutoFit/>
          </a:bodyPr>
          <a:lstStyle/>
          <a:p>
            <a:pPr algn="just"/>
            <a:r>
              <a:rPr lang="en-US" b="0" i="0" dirty="0">
                <a:solidFill>
                  <a:srgbClr val="000000"/>
                </a:solidFill>
                <a:effectLst/>
                <a:latin typeface="Nunito" pitchFamily="2" charset="0"/>
              </a:rPr>
              <a:t>HDFS follows the master-slave architecture and it has the following elements.</a:t>
            </a:r>
          </a:p>
          <a:p>
            <a:pPr algn="just"/>
            <a:endParaRPr lang="en-US" dirty="0">
              <a:solidFill>
                <a:srgbClr val="000000"/>
              </a:solidFill>
              <a:latin typeface="Nunito" pitchFamily="2" charset="0"/>
            </a:endParaRPr>
          </a:p>
          <a:p>
            <a:pPr algn="just"/>
            <a:endParaRPr lang="en-US" b="0" i="0" dirty="0">
              <a:solidFill>
                <a:srgbClr val="000000"/>
              </a:solidFill>
              <a:effectLst/>
              <a:latin typeface="Nunito" pitchFamily="2" charset="0"/>
            </a:endParaRPr>
          </a:p>
          <a:p>
            <a:pPr algn="l"/>
            <a:r>
              <a:rPr lang="en-US" b="1" i="0" dirty="0" err="1">
                <a:effectLst/>
                <a:latin typeface="Heebo" pitchFamily="2" charset="-79"/>
                <a:cs typeface="Heebo" pitchFamily="2" charset="-79"/>
              </a:rPr>
              <a:t>Namenode</a:t>
            </a:r>
            <a:endParaRPr lang="en-US" b="1" i="0" dirty="0">
              <a:effectLst/>
              <a:latin typeface="Heebo" pitchFamily="2" charset="-79"/>
              <a:cs typeface="Heebo" pitchFamily="2" charset="-79"/>
            </a:endParaRPr>
          </a:p>
          <a:p>
            <a:pPr algn="l"/>
            <a:endParaRPr lang="en-US" b="0" i="0" dirty="0">
              <a:effectLst/>
              <a:latin typeface="Heebo" pitchFamily="2" charset="-79"/>
              <a:cs typeface="Heebo" pitchFamily="2" charset="-79"/>
            </a:endParaRPr>
          </a:p>
          <a:p>
            <a:pPr algn="just"/>
            <a:r>
              <a:rPr lang="en-US" b="0" i="0" dirty="0">
                <a:solidFill>
                  <a:srgbClr val="000000"/>
                </a:solidFill>
                <a:effectLst/>
                <a:latin typeface="Nunito" pitchFamily="2" charset="0"/>
              </a:rPr>
              <a:t>The </a:t>
            </a:r>
            <a:r>
              <a:rPr lang="en-US" b="0" i="0" dirty="0" err="1">
                <a:solidFill>
                  <a:srgbClr val="000000"/>
                </a:solidFill>
                <a:effectLst/>
                <a:latin typeface="Nunito" pitchFamily="2" charset="0"/>
              </a:rPr>
              <a:t>namenode</a:t>
            </a:r>
            <a:r>
              <a:rPr lang="en-US" b="0" i="0" dirty="0">
                <a:solidFill>
                  <a:srgbClr val="000000"/>
                </a:solidFill>
                <a:effectLst/>
                <a:latin typeface="Nunito" pitchFamily="2" charset="0"/>
              </a:rPr>
              <a:t> is the commodity hardware that contains the GNU/Linux operating system and the </a:t>
            </a:r>
            <a:r>
              <a:rPr lang="en-US" b="0" i="0" dirty="0" err="1">
                <a:solidFill>
                  <a:srgbClr val="000000"/>
                </a:solidFill>
                <a:effectLst/>
                <a:latin typeface="Nunito" pitchFamily="2" charset="0"/>
              </a:rPr>
              <a:t>namenode</a:t>
            </a:r>
            <a:r>
              <a:rPr lang="en-US" b="0" i="0" dirty="0">
                <a:solidFill>
                  <a:srgbClr val="000000"/>
                </a:solidFill>
                <a:effectLst/>
                <a:latin typeface="Nunito" pitchFamily="2" charset="0"/>
              </a:rPr>
              <a:t> software. It is a software that can be run on commodity hardware. </a:t>
            </a:r>
          </a:p>
          <a:p>
            <a:pPr algn="just"/>
            <a:endParaRPr lang="en-US" dirty="0">
              <a:solidFill>
                <a:srgbClr val="000000"/>
              </a:solidFill>
              <a:latin typeface="Nunito" pitchFamily="2" charset="0"/>
            </a:endParaRPr>
          </a:p>
          <a:p>
            <a:pPr algn="just"/>
            <a:r>
              <a:rPr lang="en-IN" sz="1800" dirty="0" err="1">
                <a:solidFill>
                  <a:srgbClr val="333333"/>
                </a:solidFill>
                <a:effectLst/>
                <a:latin typeface="Arial" panose="020B0604020202020204" pitchFamily="34" charset="0"/>
                <a:ea typeface="Arial" panose="020B0604020202020204" pitchFamily="34" charset="0"/>
              </a:rPr>
              <a:t>NameNode</a:t>
            </a:r>
            <a:r>
              <a:rPr lang="en-IN" sz="1800" dirty="0">
                <a:solidFill>
                  <a:srgbClr val="333333"/>
                </a:solidFill>
                <a:effectLst/>
                <a:latin typeface="Arial" panose="020B0604020202020204" pitchFamily="34" charset="0"/>
                <a:ea typeface="Arial" panose="020B0604020202020204" pitchFamily="34" charset="0"/>
              </a:rPr>
              <a:t> stores the filesystem metadata, that is, files names, information about blocks of a file, blocks locations, permissions, etc. </a:t>
            </a:r>
          </a:p>
          <a:p>
            <a:pPr algn="just"/>
            <a:endParaRPr lang="en-IN" dirty="0">
              <a:solidFill>
                <a:srgbClr val="333333"/>
              </a:solidFill>
              <a:latin typeface="Arial" panose="020B0604020202020204" pitchFamily="34" charset="0"/>
              <a:ea typeface="Arial" panose="020B0604020202020204" pitchFamily="34" charset="0"/>
            </a:endParaRPr>
          </a:p>
          <a:p>
            <a:pPr algn="just"/>
            <a:r>
              <a:rPr lang="en-IN" sz="1800" dirty="0">
                <a:solidFill>
                  <a:srgbClr val="333333"/>
                </a:solidFill>
                <a:effectLst/>
                <a:latin typeface="Arial" panose="020B0604020202020204" pitchFamily="34" charset="0"/>
                <a:ea typeface="Arial" panose="020B0604020202020204" pitchFamily="34" charset="0"/>
              </a:rPr>
              <a:t>It manages the </a:t>
            </a:r>
            <a:r>
              <a:rPr lang="en-IN" sz="1800" dirty="0" err="1">
                <a:solidFill>
                  <a:srgbClr val="333333"/>
                </a:solidFill>
                <a:effectLst/>
                <a:latin typeface="Arial" panose="020B0604020202020204" pitchFamily="34" charset="0"/>
                <a:ea typeface="Arial" panose="020B0604020202020204" pitchFamily="34" charset="0"/>
              </a:rPr>
              <a:t>Datanodes</a:t>
            </a:r>
            <a:r>
              <a:rPr lang="en-IN" sz="1800" dirty="0">
                <a:solidFill>
                  <a:srgbClr val="333333"/>
                </a:solidFill>
                <a:effectLst/>
                <a:latin typeface="Arial" panose="020B0604020202020204" pitchFamily="34" charset="0"/>
                <a:ea typeface="Arial" panose="020B0604020202020204" pitchFamily="34" charset="0"/>
              </a:rPr>
              <a:t>.</a:t>
            </a:r>
            <a:endParaRPr lang="en-US" b="0" i="0" dirty="0">
              <a:solidFill>
                <a:srgbClr val="000000"/>
              </a:solidFill>
              <a:effectLst/>
              <a:latin typeface="Nunito" pitchFamily="2" charset="0"/>
            </a:endParaRPr>
          </a:p>
          <a:p>
            <a:pPr algn="just"/>
            <a:endParaRPr lang="en-US" dirty="0">
              <a:solidFill>
                <a:srgbClr val="000000"/>
              </a:solidFill>
              <a:latin typeface="Nunito" pitchFamily="2" charset="0"/>
            </a:endParaRPr>
          </a:p>
          <a:p>
            <a:pPr algn="just"/>
            <a:r>
              <a:rPr lang="en-US" b="0" i="0" dirty="0">
                <a:solidFill>
                  <a:srgbClr val="000000"/>
                </a:solidFill>
                <a:effectLst/>
                <a:latin typeface="Nunito" pitchFamily="2" charset="0"/>
              </a:rPr>
              <a:t>The system having the </a:t>
            </a:r>
            <a:r>
              <a:rPr lang="en-US" b="0" i="0" dirty="0" err="1">
                <a:solidFill>
                  <a:srgbClr val="000000"/>
                </a:solidFill>
                <a:effectLst/>
                <a:latin typeface="Nunito" pitchFamily="2" charset="0"/>
              </a:rPr>
              <a:t>namenode</a:t>
            </a:r>
            <a:r>
              <a:rPr lang="en-US" b="0" i="0" dirty="0">
                <a:solidFill>
                  <a:srgbClr val="000000"/>
                </a:solidFill>
                <a:effectLst/>
                <a:latin typeface="Nunito" pitchFamily="2" charset="0"/>
              </a:rPr>
              <a:t> acts as the master server and it does the following tasks −</a:t>
            </a:r>
          </a:p>
          <a:p>
            <a:pPr algn="just">
              <a:buFont typeface="Arial" panose="020B0604020202020204" pitchFamily="34" charset="0"/>
              <a:buChar char="•"/>
            </a:pPr>
            <a:r>
              <a:rPr lang="en-US" b="0" i="0" dirty="0">
                <a:solidFill>
                  <a:srgbClr val="000000"/>
                </a:solidFill>
                <a:effectLst/>
                <a:latin typeface="Nunito" pitchFamily="2" charset="0"/>
              </a:rPr>
              <a:t>Manages the file system namespace.</a:t>
            </a:r>
          </a:p>
          <a:p>
            <a:pPr algn="just">
              <a:buFont typeface="Arial" panose="020B0604020202020204" pitchFamily="34" charset="0"/>
              <a:buChar char="•"/>
            </a:pPr>
            <a:r>
              <a:rPr lang="en-US" b="0" i="0" dirty="0">
                <a:solidFill>
                  <a:srgbClr val="000000"/>
                </a:solidFill>
                <a:effectLst/>
                <a:latin typeface="Nunito" pitchFamily="2" charset="0"/>
              </a:rPr>
              <a:t>Regulates client’s access to files.</a:t>
            </a:r>
          </a:p>
          <a:p>
            <a:pPr algn="just">
              <a:buFont typeface="Arial" panose="020B0604020202020204" pitchFamily="34" charset="0"/>
              <a:buChar char="•"/>
            </a:pPr>
            <a:r>
              <a:rPr lang="en-US" b="0" i="0" dirty="0">
                <a:solidFill>
                  <a:srgbClr val="000000"/>
                </a:solidFill>
                <a:effectLst/>
                <a:latin typeface="Nunito" pitchFamily="2" charset="0"/>
              </a:rPr>
              <a:t>It also executes file system operations such as renaming, closing, and opening files and directories.</a:t>
            </a:r>
          </a:p>
          <a:p>
            <a:endParaRPr lang="en-IN" dirty="0"/>
          </a:p>
        </p:txBody>
      </p:sp>
    </p:spTree>
    <p:extLst>
      <p:ext uri="{BB962C8B-B14F-4D97-AF65-F5344CB8AC3E}">
        <p14:creationId xmlns:p14="http://schemas.microsoft.com/office/powerpoint/2010/main" val="3345701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07A39E-1CAD-9040-C22E-8032667F686D}"/>
              </a:ext>
            </a:extLst>
          </p:cNvPr>
          <p:cNvPicPr>
            <a:picLocks noChangeAspect="1"/>
          </p:cNvPicPr>
          <p:nvPr/>
        </p:nvPicPr>
        <p:blipFill>
          <a:blip r:embed="rId2"/>
          <a:stretch>
            <a:fillRect/>
          </a:stretch>
        </p:blipFill>
        <p:spPr>
          <a:xfrm>
            <a:off x="489527" y="166255"/>
            <a:ext cx="10907802" cy="6482063"/>
          </a:xfrm>
          <a:prstGeom prst="rect">
            <a:avLst/>
          </a:prstGeom>
        </p:spPr>
      </p:pic>
    </p:spTree>
    <p:extLst>
      <p:ext uri="{BB962C8B-B14F-4D97-AF65-F5344CB8AC3E}">
        <p14:creationId xmlns:p14="http://schemas.microsoft.com/office/powerpoint/2010/main" val="76464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FF2A17-65EC-706D-B987-B1D94F1ADA3D}"/>
              </a:ext>
            </a:extLst>
          </p:cNvPr>
          <p:cNvPicPr>
            <a:picLocks noChangeAspect="1"/>
          </p:cNvPicPr>
          <p:nvPr/>
        </p:nvPicPr>
        <p:blipFill>
          <a:blip r:embed="rId2"/>
          <a:stretch>
            <a:fillRect/>
          </a:stretch>
        </p:blipFill>
        <p:spPr>
          <a:xfrm>
            <a:off x="1199577" y="74818"/>
            <a:ext cx="9871194" cy="6810175"/>
          </a:xfrm>
          <a:prstGeom prst="rect">
            <a:avLst/>
          </a:prstGeom>
        </p:spPr>
      </p:pic>
    </p:spTree>
    <p:extLst>
      <p:ext uri="{BB962C8B-B14F-4D97-AF65-F5344CB8AC3E}">
        <p14:creationId xmlns:p14="http://schemas.microsoft.com/office/powerpoint/2010/main" val="2854804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737AEA-1492-C1FD-1171-909FC44184D9}"/>
              </a:ext>
            </a:extLst>
          </p:cNvPr>
          <p:cNvPicPr>
            <a:picLocks noChangeAspect="1"/>
          </p:cNvPicPr>
          <p:nvPr/>
        </p:nvPicPr>
        <p:blipFill>
          <a:blip r:embed="rId2"/>
          <a:stretch>
            <a:fillRect/>
          </a:stretch>
        </p:blipFill>
        <p:spPr>
          <a:xfrm>
            <a:off x="1044047" y="137685"/>
            <a:ext cx="10472070" cy="6720315"/>
          </a:xfrm>
          <a:prstGeom prst="rect">
            <a:avLst/>
          </a:prstGeom>
        </p:spPr>
      </p:pic>
    </p:spTree>
    <p:extLst>
      <p:ext uri="{BB962C8B-B14F-4D97-AF65-F5344CB8AC3E}">
        <p14:creationId xmlns:p14="http://schemas.microsoft.com/office/powerpoint/2010/main" val="3113044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8576D1-78F5-1B61-173E-BB63C383F46F}"/>
              </a:ext>
            </a:extLst>
          </p:cNvPr>
          <p:cNvPicPr>
            <a:picLocks noChangeAspect="1"/>
          </p:cNvPicPr>
          <p:nvPr/>
        </p:nvPicPr>
        <p:blipFill>
          <a:blip r:embed="rId2"/>
          <a:stretch>
            <a:fillRect/>
          </a:stretch>
        </p:blipFill>
        <p:spPr>
          <a:xfrm>
            <a:off x="859942" y="49239"/>
            <a:ext cx="10688471" cy="6808761"/>
          </a:xfrm>
          <a:prstGeom prst="rect">
            <a:avLst/>
          </a:prstGeom>
        </p:spPr>
      </p:pic>
    </p:spTree>
    <p:extLst>
      <p:ext uri="{BB962C8B-B14F-4D97-AF65-F5344CB8AC3E}">
        <p14:creationId xmlns:p14="http://schemas.microsoft.com/office/powerpoint/2010/main" val="1821040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6F939E-3316-FFF2-5141-2FF558A8245D}"/>
              </a:ext>
            </a:extLst>
          </p:cNvPr>
          <p:cNvPicPr>
            <a:picLocks noChangeAspect="1"/>
          </p:cNvPicPr>
          <p:nvPr/>
        </p:nvPicPr>
        <p:blipFill>
          <a:blip r:embed="rId2"/>
          <a:stretch>
            <a:fillRect/>
          </a:stretch>
        </p:blipFill>
        <p:spPr>
          <a:xfrm>
            <a:off x="1662544" y="650813"/>
            <a:ext cx="8081819" cy="5817728"/>
          </a:xfrm>
          <a:prstGeom prst="rect">
            <a:avLst/>
          </a:prstGeom>
        </p:spPr>
      </p:pic>
    </p:spTree>
    <p:extLst>
      <p:ext uri="{BB962C8B-B14F-4D97-AF65-F5344CB8AC3E}">
        <p14:creationId xmlns:p14="http://schemas.microsoft.com/office/powerpoint/2010/main" val="2021037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26A2AB-4D5C-306A-680E-A2AA9E6DB11E}"/>
              </a:ext>
            </a:extLst>
          </p:cNvPr>
          <p:cNvSpPr txBox="1"/>
          <p:nvPr/>
        </p:nvSpPr>
        <p:spPr>
          <a:xfrm>
            <a:off x="0" y="-27709"/>
            <a:ext cx="12143014" cy="390363"/>
          </a:xfrm>
          <a:prstGeom prst="rect">
            <a:avLst/>
          </a:prstGeom>
          <a:noFill/>
        </p:spPr>
        <p:txBody>
          <a:bodyPr wrap="square">
            <a:spAutoFit/>
          </a:bodyPr>
          <a:lstStyle/>
          <a:p>
            <a:pPr algn="ctr">
              <a:lnSpc>
                <a:spcPct val="115000"/>
              </a:lnSpc>
            </a:pPr>
            <a:r>
              <a:rPr lang="en-IN" sz="1800" b="1" dirty="0">
                <a:solidFill>
                  <a:srgbClr val="222222"/>
                </a:solidFill>
                <a:effectLst/>
                <a:latin typeface="Calibri" panose="020F0502020204030204" pitchFamily="34" charset="0"/>
                <a:ea typeface="Calibri" panose="020F0502020204030204" pitchFamily="34" charset="0"/>
              </a:rPr>
              <a:t>Explain 5 V's?</a:t>
            </a:r>
            <a:endParaRPr lang="en-IN" sz="1400" b="1" dirty="0">
              <a:effectLst/>
              <a:latin typeface="Arial" panose="020B0604020202020204" pitchFamily="34" charset="0"/>
              <a:ea typeface="Arial" panose="020B0604020202020204" pitchFamily="34" charset="0"/>
            </a:endParaRPr>
          </a:p>
        </p:txBody>
      </p:sp>
      <p:pic>
        <p:nvPicPr>
          <p:cNvPr id="3" name="image23.png">
            <a:extLst>
              <a:ext uri="{FF2B5EF4-FFF2-40B4-BE49-F238E27FC236}">
                <a16:creationId xmlns:a16="http://schemas.microsoft.com/office/drawing/2014/main" id="{C6F29BB4-B9D0-F337-FE2D-4854AA058825}"/>
              </a:ext>
            </a:extLst>
          </p:cNvPr>
          <p:cNvPicPr/>
          <p:nvPr/>
        </p:nvPicPr>
        <p:blipFill>
          <a:blip r:embed="rId2">
            <a:alphaModFix amt="89000"/>
          </a:blip>
          <a:srcRect/>
          <a:stretch>
            <a:fillRect/>
          </a:stretch>
        </p:blipFill>
        <p:spPr>
          <a:xfrm>
            <a:off x="270825" y="1186506"/>
            <a:ext cx="3266349" cy="2599826"/>
          </a:xfrm>
          <a:prstGeom prst="rect">
            <a:avLst/>
          </a:prstGeom>
          <a:ln/>
        </p:spPr>
      </p:pic>
      <p:sp>
        <p:nvSpPr>
          <p:cNvPr id="5" name="TextBox 4">
            <a:extLst>
              <a:ext uri="{FF2B5EF4-FFF2-40B4-BE49-F238E27FC236}">
                <a16:creationId xmlns:a16="http://schemas.microsoft.com/office/drawing/2014/main" id="{DC2BCCE6-41CD-1329-484C-06D1249EC09B}"/>
              </a:ext>
            </a:extLst>
          </p:cNvPr>
          <p:cNvSpPr txBox="1"/>
          <p:nvPr/>
        </p:nvSpPr>
        <p:spPr>
          <a:xfrm>
            <a:off x="3918856" y="1186506"/>
            <a:ext cx="8002319" cy="4141583"/>
          </a:xfrm>
          <a:prstGeom prst="rect">
            <a:avLst/>
          </a:prstGeom>
          <a:noFill/>
        </p:spPr>
        <p:txBody>
          <a:bodyPr wrap="square">
            <a:spAutoFit/>
          </a:bodyPr>
          <a:lstStyle/>
          <a:p>
            <a:pPr marL="342900" lvl="0" indent="-342900">
              <a:lnSpc>
                <a:spcPct val="115000"/>
              </a:lnSpc>
              <a:buFont typeface="+mj-lt"/>
              <a:buAutoNum type="arabicPeriod"/>
            </a:pPr>
            <a:r>
              <a:rPr lang="en-IN" sz="1800" b="1" u="none" strike="noStrike" dirty="0">
                <a:solidFill>
                  <a:srgbClr val="222222"/>
                </a:solidFill>
                <a:effectLst/>
                <a:latin typeface="Calibri" panose="020F0502020204030204" pitchFamily="34" charset="0"/>
                <a:ea typeface="Calibri" panose="020F0502020204030204" pitchFamily="34" charset="0"/>
              </a:rPr>
              <a:t>Volume </a:t>
            </a:r>
            <a:r>
              <a:rPr lang="en-IN" sz="1800" u="none" strike="noStrike" dirty="0">
                <a:solidFill>
                  <a:srgbClr val="222222"/>
                </a:solidFill>
                <a:effectLst/>
                <a:latin typeface="Calibri" panose="020F0502020204030204" pitchFamily="34" charset="0"/>
                <a:ea typeface="Calibri" panose="020F0502020204030204" pitchFamily="34" charset="0"/>
              </a:rPr>
              <a:t>- the amount of data</a:t>
            </a:r>
            <a:endParaRPr lang="en-IN" sz="14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Big data volume defines the ‘</a:t>
            </a:r>
            <a:r>
              <a:rPr lang="en-IN" sz="1800" u="none" strike="noStrike" dirty="0">
                <a:solidFill>
                  <a:srgbClr val="FF0000"/>
                </a:solidFill>
                <a:effectLst/>
                <a:latin typeface="Calibri" panose="020F0502020204030204" pitchFamily="34" charset="0"/>
                <a:ea typeface="Calibri" panose="020F0502020204030204" pitchFamily="34" charset="0"/>
              </a:rPr>
              <a:t>amount’ of data that is produced</a:t>
            </a:r>
            <a:r>
              <a:rPr lang="en-IN" sz="1800" u="none" strike="noStrike" dirty="0">
                <a:solidFill>
                  <a:srgbClr val="222222"/>
                </a:solidFill>
                <a:effectLst/>
                <a:latin typeface="Calibri" panose="020F0502020204030204" pitchFamily="34" charset="0"/>
                <a:ea typeface="Calibri" panose="020F0502020204030204" pitchFamily="34" charset="0"/>
              </a:rPr>
              <a:t>. The value of data is also dependent on the </a:t>
            </a:r>
            <a:r>
              <a:rPr lang="en-IN" sz="1800" u="none" strike="noStrike" dirty="0">
                <a:solidFill>
                  <a:srgbClr val="7030A0"/>
                </a:solidFill>
                <a:effectLst/>
                <a:latin typeface="Calibri" panose="020F0502020204030204" pitchFamily="34" charset="0"/>
                <a:ea typeface="Calibri" panose="020F0502020204030204" pitchFamily="34" charset="0"/>
              </a:rPr>
              <a:t>size of the data</a:t>
            </a:r>
            <a:r>
              <a:rPr lang="en-IN" sz="1800" u="none" strike="noStrike" dirty="0">
                <a:solidFill>
                  <a:srgbClr val="222222"/>
                </a:solidFill>
                <a:effectLst/>
                <a:latin typeface="Calibri" panose="020F0502020204030204" pitchFamily="34" charset="0"/>
                <a:ea typeface="Calibri" panose="020F0502020204030204" pitchFamily="34" charset="0"/>
              </a:rPr>
              <a:t>.</a:t>
            </a:r>
          </a:p>
          <a:p>
            <a:pPr marL="342900" lvl="0" indent="-342900">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Today data is generated from various sources in different formats. </a:t>
            </a:r>
            <a:endParaRPr lang="en-IN" sz="18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Some of these </a:t>
            </a:r>
            <a:r>
              <a:rPr lang="en-IN" sz="1800" u="none" strike="noStrike" dirty="0">
                <a:solidFill>
                  <a:srgbClr val="FFC000"/>
                </a:solidFill>
                <a:effectLst/>
                <a:latin typeface="Calibri" panose="020F0502020204030204" pitchFamily="34" charset="0"/>
                <a:ea typeface="Calibri" panose="020F0502020204030204" pitchFamily="34" charset="0"/>
              </a:rPr>
              <a:t>data formats include word and excel documents</a:t>
            </a:r>
            <a:r>
              <a:rPr lang="en-IN" sz="1800" u="none" strike="noStrike" dirty="0">
                <a:solidFill>
                  <a:srgbClr val="222222"/>
                </a:solidFill>
                <a:effectLst/>
                <a:latin typeface="Calibri" panose="020F0502020204030204" pitchFamily="34" charset="0"/>
                <a:ea typeface="Calibri" panose="020F0502020204030204" pitchFamily="34" charset="0"/>
              </a:rPr>
              <a:t>, </a:t>
            </a:r>
            <a:r>
              <a:rPr lang="en-IN" sz="1800" u="none" strike="noStrike" dirty="0">
                <a:solidFill>
                  <a:srgbClr val="00B050"/>
                </a:solidFill>
                <a:effectLst/>
                <a:latin typeface="Calibri" panose="020F0502020204030204" pitchFamily="34" charset="0"/>
                <a:ea typeface="Calibri" panose="020F0502020204030204" pitchFamily="34" charset="0"/>
              </a:rPr>
              <a:t>PDFs and reports along with media content such as images and videos</a:t>
            </a:r>
            <a:r>
              <a:rPr lang="en-IN" sz="1800" u="none" strike="noStrike" dirty="0">
                <a:solidFill>
                  <a:srgbClr val="222222"/>
                </a:solidFill>
                <a:effectLst/>
                <a:latin typeface="Calibri" panose="020F0502020204030204" pitchFamily="34" charset="0"/>
                <a:ea typeface="Calibri" panose="020F0502020204030204" pitchFamily="34" charset="0"/>
              </a:rPr>
              <a:t>. </a:t>
            </a:r>
            <a:endParaRPr lang="en-IN" sz="18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Due to the </a:t>
            </a:r>
            <a:r>
              <a:rPr lang="en-IN" sz="1800" u="none" strike="noStrike" dirty="0">
                <a:solidFill>
                  <a:srgbClr val="C00000"/>
                </a:solidFill>
                <a:effectLst/>
                <a:latin typeface="Calibri" panose="020F0502020204030204" pitchFamily="34" charset="0"/>
                <a:ea typeface="Calibri" panose="020F0502020204030204" pitchFamily="34" charset="0"/>
              </a:rPr>
              <a:t>data explosion </a:t>
            </a:r>
            <a:r>
              <a:rPr lang="en-IN" sz="1800" u="none" strike="noStrike" dirty="0">
                <a:solidFill>
                  <a:srgbClr val="222222"/>
                </a:solidFill>
                <a:effectLst/>
                <a:latin typeface="Calibri" panose="020F0502020204030204" pitchFamily="34" charset="0"/>
                <a:ea typeface="Calibri" panose="020F0502020204030204" pitchFamily="34" charset="0"/>
              </a:rPr>
              <a:t>caused by </a:t>
            </a:r>
            <a:r>
              <a:rPr lang="en-IN" sz="1800" u="none" strike="noStrike" dirty="0">
                <a:solidFill>
                  <a:srgbClr val="FFC000"/>
                </a:solidFill>
                <a:effectLst/>
                <a:latin typeface="Calibri" panose="020F0502020204030204" pitchFamily="34" charset="0"/>
                <a:ea typeface="Calibri" panose="020F0502020204030204" pitchFamily="34" charset="0"/>
              </a:rPr>
              <a:t>digital and social media</a:t>
            </a:r>
            <a:r>
              <a:rPr lang="en-IN" sz="1800" u="none" strike="noStrike" dirty="0">
                <a:solidFill>
                  <a:srgbClr val="222222"/>
                </a:solidFill>
                <a:effectLst/>
                <a:latin typeface="Calibri" panose="020F0502020204030204" pitchFamily="34" charset="0"/>
                <a:ea typeface="Calibri" panose="020F0502020204030204" pitchFamily="34" charset="0"/>
              </a:rPr>
              <a:t>, data is rapidly being produced in such large chunks, it has become challenging for enterprises to store and process it using conventional methods of business intelligence and analytics. </a:t>
            </a:r>
            <a:endParaRPr lang="en-IN" sz="18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IN" sz="1800" u="none" strike="noStrike" dirty="0">
                <a:solidFill>
                  <a:srgbClr val="7030A0"/>
                </a:solidFill>
                <a:effectLst/>
                <a:latin typeface="Calibri" panose="020F0502020204030204" pitchFamily="34" charset="0"/>
                <a:ea typeface="Calibri" panose="020F0502020204030204" pitchFamily="34" charset="0"/>
              </a:rPr>
              <a:t>Enterprises</a:t>
            </a:r>
            <a:r>
              <a:rPr lang="en-IN" sz="1800" u="none" strike="noStrike" dirty="0">
                <a:solidFill>
                  <a:srgbClr val="222222"/>
                </a:solidFill>
                <a:effectLst/>
                <a:latin typeface="Calibri" panose="020F0502020204030204" pitchFamily="34" charset="0"/>
                <a:ea typeface="Calibri" panose="020F0502020204030204" pitchFamily="34" charset="0"/>
              </a:rPr>
              <a:t> must implement </a:t>
            </a:r>
            <a:r>
              <a:rPr lang="en-IN" sz="1800" u="none" strike="noStrike" dirty="0">
                <a:solidFill>
                  <a:srgbClr val="00B050"/>
                </a:solidFill>
                <a:effectLst/>
                <a:latin typeface="Calibri" panose="020F0502020204030204" pitchFamily="34" charset="0"/>
                <a:ea typeface="Calibri" panose="020F0502020204030204" pitchFamily="34" charset="0"/>
              </a:rPr>
              <a:t>modern business intelligence tools </a:t>
            </a:r>
            <a:r>
              <a:rPr lang="en-IN" sz="1800" u="none" strike="noStrike" dirty="0">
                <a:solidFill>
                  <a:srgbClr val="222222"/>
                </a:solidFill>
                <a:effectLst/>
                <a:latin typeface="Calibri" panose="020F0502020204030204" pitchFamily="34" charset="0"/>
                <a:ea typeface="Calibri" panose="020F0502020204030204" pitchFamily="34" charset="0"/>
              </a:rPr>
              <a:t>to effectively </a:t>
            </a:r>
            <a:r>
              <a:rPr lang="en-IN" sz="1800" u="none" strike="noStrike" dirty="0">
                <a:solidFill>
                  <a:srgbClr val="7030A0"/>
                </a:solidFill>
                <a:effectLst/>
                <a:latin typeface="Calibri" panose="020F0502020204030204" pitchFamily="34" charset="0"/>
                <a:ea typeface="Calibri" panose="020F0502020204030204" pitchFamily="34" charset="0"/>
              </a:rPr>
              <a:t>capture, store and process such unprecedented amounts of data in real-time</a:t>
            </a:r>
            <a:r>
              <a:rPr lang="en-IN" sz="1800" u="none" strike="noStrike" dirty="0">
                <a:solidFill>
                  <a:srgbClr val="222222"/>
                </a:solidFill>
                <a:effectLst/>
                <a:latin typeface="Calibri" panose="020F0502020204030204" pitchFamily="34" charset="0"/>
                <a:ea typeface="Calibri" panose="020F0502020204030204" pitchFamily="34" charset="0"/>
              </a:rPr>
              <a:t>.</a:t>
            </a:r>
            <a:endParaRPr lang="en-IN" sz="1800" u="none" strike="noStrike" dirty="0">
              <a:effectLst/>
              <a:latin typeface="Arial" panose="020B0604020202020204" pitchFamily="34" charset="0"/>
              <a:ea typeface="Arial" panose="020B0604020202020204" pitchFamily="34" charset="0"/>
            </a:endParaRPr>
          </a:p>
          <a:p>
            <a:pPr lvl="0">
              <a:lnSpc>
                <a:spcPct val="115000"/>
              </a:lnSpc>
            </a:pPr>
            <a:endParaRPr lang="en-IN" sz="1400" u="none" strike="noStrike"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957771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9B2B52-0FDE-717E-FD04-D671DA6FB279}"/>
              </a:ext>
            </a:extLst>
          </p:cNvPr>
          <p:cNvSpPr txBox="1"/>
          <p:nvPr/>
        </p:nvSpPr>
        <p:spPr>
          <a:xfrm>
            <a:off x="442504" y="406071"/>
            <a:ext cx="10922182" cy="2585323"/>
          </a:xfrm>
          <a:prstGeom prst="rect">
            <a:avLst/>
          </a:prstGeom>
          <a:noFill/>
        </p:spPr>
        <p:txBody>
          <a:bodyPr wrap="square">
            <a:spAutoFit/>
          </a:bodyPr>
          <a:lstStyle/>
          <a:p>
            <a:r>
              <a:rPr lang="en-US" b="1" dirty="0"/>
              <a:t>Velocity </a:t>
            </a:r>
            <a:r>
              <a:rPr lang="en-US" dirty="0"/>
              <a:t>- ”How often </a:t>
            </a:r>
            <a:r>
              <a:rPr lang="en-US" dirty="0">
                <a:solidFill>
                  <a:srgbClr val="7030A0"/>
                </a:solidFill>
              </a:rPr>
              <a:t>new data is created and needs to be stored”</a:t>
            </a:r>
          </a:p>
          <a:p>
            <a:endParaRPr lang="en-US" dirty="0"/>
          </a:p>
          <a:p>
            <a:pPr marL="285750" indent="-285750">
              <a:buFont typeface="Arial" panose="020B0604020202020204" pitchFamily="34" charset="0"/>
              <a:buChar char="•"/>
            </a:pPr>
            <a:r>
              <a:rPr lang="en-US" dirty="0"/>
              <a:t>Velocity refers to the speed at which the data is generated, collected and analyzed. </a:t>
            </a:r>
          </a:p>
          <a:p>
            <a:pPr marL="285750" indent="-285750">
              <a:buFont typeface="Arial" panose="020B0604020202020204" pitchFamily="34" charset="0"/>
              <a:buChar char="•"/>
            </a:pPr>
            <a:r>
              <a:rPr lang="en-US" dirty="0"/>
              <a:t>Data continuously flows through multiple channels such as computer systems, networks, social media, mobile phones etc. </a:t>
            </a:r>
          </a:p>
          <a:p>
            <a:pPr marL="285750" indent="-285750">
              <a:buFont typeface="Arial" panose="020B0604020202020204" pitchFamily="34" charset="0"/>
              <a:buChar char="•"/>
            </a:pPr>
            <a:r>
              <a:rPr lang="en-US" dirty="0"/>
              <a:t>The flow of data will be huge and continuous in big data.</a:t>
            </a:r>
          </a:p>
          <a:p>
            <a:pPr marL="285750" indent="-285750">
              <a:buFont typeface="Arial" panose="020B0604020202020204" pitchFamily="34" charset="0"/>
              <a:buChar char="•"/>
            </a:pPr>
            <a:r>
              <a:rPr lang="en-US" dirty="0"/>
              <a:t>The speed at which data can be accessed has a direct impact on making timely and accurate business decisions. </a:t>
            </a:r>
          </a:p>
          <a:p>
            <a:pPr marL="285750" indent="-285750">
              <a:buFont typeface="Arial" panose="020B0604020202020204" pitchFamily="34" charset="0"/>
              <a:buChar char="•"/>
            </a:pPr>
            <a:r>
              <a:rPr lang="en-US" dirty="0"/>
              <a:t>Even a limited amount of data that is available in real-time yields better business results than a large volume of data that needs a long time to capture and analyze.</a:t>
            </a:r>
          </a:p>
        </p:txBody>
      </p:sp>
      <p:sp>
        <p:nvSpPr>
          <p:cNvPr id="5" name="TextBox 4">
            <a:extLst>
              <a:ext uri="{FF2B5EF4-FFF2-40B4-BE49-F238E27FC236}">
                <a16:creationId xmlns:a16="http://schemas.microsoft.com/office/drawing/2014/main" id="{2E339AC0-B8F7-2A76-EB68-84B4ED246BB3}"/>
              </a:ext>
            </a:extLst>
          </p:cNvPr>
          <p:cNvSpPr txBox="1"/>
          <p:nvPr/>
        </p:nvSpPr>
        <p:spPr>
          <a:xfrm>
            <a:off x="442504" y="3429000"/>
            <a:ext cx="10922182" cy="2620204"/>
          </a:xfrm>
          <a:prstGeom prst="rect">
            <a:avLst/>
          </a:prstGeom>
          <a:noFill/>
        </p:spPr>
        <p:txBody>
          <a:bodyPr wrap="square">
            <a:spAutoFit/>
          </a:bodyPr>
          <a:lstStyle/>
          <a:p>
            <a:pPr>
              <a:lnSpc>
                <a:spcPct val="115000"/>
              </a:lnSpc>
            </a:pPr>
            <a:r>
              <a:rPr lang="en-IN" sz="1800" b="1" dirty="0">
                <a:solidFill>
                  <a:srgbClr val="222222"/>
                </a:solidFill>
                <a:effectLst/>
                <a:latin typeface="Calibri" panose="020F0502020204030204" pitchFamily="34" charset="0"/>
                <a:ea typeface="Calibri" panose="020F0502020204030204" pitchFamily="34" charset="0"/>
              </a:rPr>
              <a:t>Variety</a:t>
            </a:r>
            <a:r>
              <a:rPr lang="en-IN" sz="1800" dirty="0">
                <a:solidFill>
                  <a:srgbClr val="222222"/>
                </a:solidFill>
                <a:effectLst/>
                <a:latin typeface="Calibri" panose="020F0502020204030204" pitchFamily="34" charset="0"/>
                <a:ea typeface="Calibri" panose="020F0502020204030204" pitchFamily="34" charset="0"/>
              </a:rPr>
              <a:t> - “</a:t>
            </a:r>
            <a:r>
              <a:rPr lang="en-IN" sz="1800" dirty="0">
                <a:solidFill>
                  <a:srgbClr val="FFC000"/>
                </a:solidFill>
                <a:effectLst/>
                <a:latin typeface="Calibri" panose="020F0502020204030204" pitchFamily="34" charset="0"/>
                <a:ea typeface="Calibri" panose="020F0502020204030204" pitchFamily="34" charset="0"/>
              </a:rPr>
              <a:t>How heterogeneous data types </a:t>
            </a:r>
            <a:r>
              <a:rPr lang="en-IN" sz="1800" dirty="0">
                <a:solidFill>
                  <a:srgbClr val="222222"/>
                </a:solidFill>
                <a:effectLst/>
                <a:latin typeface="Calibri" panose="020F0502020204030204" pitchFamily="34" charset="0"/>
                <a:ea typeface="Calibri" panose="020F0502020204030204" pitchFamily="34" charset="0"/>
              </a:rPr>
              <a:t>are”</a:t>
            </a:r>
            <a:endParaRPr lang="en-IN" sz="1400"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While the volume and velocity of data are important factors that add value to a business, Variety refers to different formats of data that are created like structured, semi-structured and unstructured data.</a:t>
            </a:r>
            <a:endParaRPr lang="en-IN" sz="14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While structured data is one whose format, length and volume are clearly defined, semi-structured data is one that may partially conform to a specific data format. </a:t>
            </a:r>
            <a:endParaRPr lang="en-IN" sz="14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On the other hand, unstructured data is unorganized data and doesn’t conform with the traditional data formats. </a:t>
            </a:r>
            <a:endParaRPr lang="en-IN" sz="14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IN" sz="1800" u="none" strike="noStrike" dirty="0">
                <a:solidFill>
                  <a:srgbClr val="222222"/>
                </a:solidFill>
                <a:effectLst/>
                <a:latin typeface="Calibri" panose="020F0502020204030204" pitchFamily="34" charset="0"/>
                <a:ea typeface="Calibri" panose="020F0502020204030204" pitchFamily="34" charset="0"/>
              </a:rPr>
              <a:t>Data generated via digital and social media (images, videos, tweets, etc.) can be classified as unstructured data.</a:t>
            </a:r>
            <a:endParaRPr lang="en-IN" sz="1400" u="none" strike="noStrike"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81585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7E6C1-D6B8-6231-F3CF-D260FB60B11B}"/>
              </a:ext>
            </a:extLst>
          </p:cNvPr>
          <p:cNvSpPr txBox="1"/>
          <p:nvPr/>
        </p:nvSpPr>
        <p:spPr>
          <a:xfrm>
            <a:off x="462643" y="538907"/>
            <a:ext cx="11266714" cy="5324535"/>
          </a:xfrm>
          <a:prstGeom prst="rect">
            <a:avLst/>
          </a:prstGeom>
          <a:noFill/>
        </p:spPr>
        <p:txBody>
          <a:bodyPr wrap="square">
            <a:spAutoFit/>
          </a:bodyPr>
          <a:lstStyle/>
          <a:p>
            <a:r>
              <a:rPr lang="en-US" sz="2000" b="1" dirty="0"/>
              <a:t>Veracity</a:t>
            </a:r>
            <a:r>
              <a:rPr lang="en-US" sz="2000" dirty="0"/>
              <a:t> – “</a:t>
            </a:r>
            <a:r>
              <a:rPr lang="en-US" sz="2000" dirty="0">
                <a:solidFill>
                  <a:schemeClr val="accent5"/>
                </a:solidFill>
              </a:rPr>
              <a:t>the quality or trustworthiness of the data</a:t>
            </a:r>
            <a:r>
              <a:rPr lang="en-US" sz="2000" dirty="0"/>
              <a:t>”</a:t>
            </a:r>
          </a:p>
          <a:p>
            <a:endParaRPr lang="en-US" sz="2000" dirty="0"/>
          </a:p>
          <a:p>
            <a:pPr marL="285750" indent="-285750">
              <a:buFont typeface="Arial" panose="020B0604020202020204" pitchFamily="34" charset="0"/>
              <a:buChar char="•"/>
            </a:pPr>
            <a:r>
              <a:rPr lang="en-US" sz="2000" dirty="0"/>
              <a:t>The Veracity of big data or Validity, as it is more commonly known, is the assurance of quality or credibility of the collected data. </a:t>
            </a:r>
          </a:p>
          <a:p>
            <a:endParaRPr lang="en-US" sz="2000" dirty="0"/>
          </a:p>
          <a:p>
            <a:pPr marL="285750" indent="-285750">
              <a:buFont typeface="Arial" panose="020B0604020202020204" pitchFamily="34" charset="0"/>
              <a:buChar char="•"/>
            </a:pPr>
            <a:r>
              <a:rPr lang="en-US" sz="2000" dirty="0"/>
              <a:t>Can you trust the data that you have collected? Is this data credible enough to glean insights from? Should we be basing our business decisions on the insights gathered from this data? All these questions and more, are answered when the veracity of the data is known.</a:t>
            </a:r>
          </a:p>
          <a:p>
            <a:endParaRPr lang="en-US" sz="2000" dirty="0"/>
          </a:p>
          <a:p>
            <a:pPr marL="285750" indent="-285750">
              <a:buFont typeface="Arial" panose="020B0604020202020204" pitchFamily="34" charset="0"/>
              <a:buChar char="•"/>
            </a:pPr>
            <a:r>
              <a:rPr lang="en-US" sz="2000" dirty="0"/>
              <a:t>Since big data is vast and involves so many data sources, there is the possibility that not all collected data will be of good quality or accurate in nature. </a:t>
            </a:r>
          </a:p>
          <a:p>
            <a:endParaRPr lang="en-US" sz="2000" dirty="0"/>
          </a:p>
          <a:p>
            <a:pPr marL="285750" indent="-285750">
              <a:buFont typeface="Arial" panose="020B0604020202020204" pitchFamily="34" charset="0"/>
              <a:buChar char="•"/>
            </a:pPr>
            <a:r>
              <a:rPr lang="en-US" sz="2000" dirty="0"/>
              <a:t>Hence, when processing big data sets, it is important that the validity of the data is checked before proceeding for processing.</a:t>
            </a:r>
          </a:p>
          <a:p>
            <a:endParaRPr lang="en-US" sz="2000" dirty="0"/>
          </a:p>
          <a:p>
            <a:pPr marL="285750" indent="-285750">
              <a:buFont typeface="Arial" panose="020B0604020202020204" pitchFamily="34" charset="0"/>
              <a:buChar char="•"/>
            </a:pPr>
            <a:r>
              <a:rPr lang="en-US" sz="2000" dirty="0"/>
              <a:t>It refers to the assurance of quality/integrity/credibility/accuracy of the data. Since the data is collected from multiple sources, we need to check the data for accuracy before using it for business insights.</a:t>
            </a:r>
          </a:p>
        </p:txBody>
      </p:sp>
    </p:spTree>
    <p:extLst>
      <p:ext uri="{BB962C8B-B14F-4D97-AF65-F5344CB8AC3E}">
        <p14:creationId xmlns:p14="http://schemas.microsoft.com/office/powerpoint/2010/main" val="3643400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46FC7B-2727-CF96-B3EF-E420AD1307D8}"/>
              </a:ext>
            </a:extLst>
          </p:cNvPr>
          <p:cNvSpPr txBox="1"/>
          <p:nvPr/>
        </p:nvSpPr>
        <p:spPr>
          <a:xfrm>
            <a:off x="638992" y="638805"/>
            <a:ext cx="10914016" cy="4524315"/>
          </a:xfrm>
          <a:prstGeom prst="rect">
            <a:avLst/>
          </a:prstGeom>
          <a:noFill/>
        </p:spPr>
        <p:txBody>
          <a:bodyPr wrap="square">
            <a:spAutoFit/>
          </a:bodyPr>
          <a:lstStyle/>
          <a:p>
            <a:r>
              <a:rPr lang="en-US" b="1" dirty="0"/>
              <a:t>Value</a:t>
            </a:r>
            <a:r>
              <a:rPr lang="en-US" dirty="0"/>
              <a:t> - the significance of data or worth of the data being extracted.</a:t>
            </a:r>
          </a:p>
          <a:p>
            <a:endParaRPr lang="en-US" dirty="0"/>
          </a:p>
          <a:p>
            <a:pPr marL="285750" indent="-285750">
              <a:buFont typeface="Arial" panose="020B0604020202020204" pitchFamily="34" charset="0"/>
              <a:buChar char="•"/>
            </a:pPr>
            <a:r>
              <a:rPr lang="en-US" dirty="0"/>
              <a:t>Although data is being produced in large volumes today, just collecting it is of no use. </a:t>
            </a:r>
          </a:p>
          <a:p>
            <a:pPr marL="285750" indent="-285750">
              <a:buFont typeface="Arial" panose="020B0604020202020204" pitchFamily="34" charset="0"/>
              <a:buChar char="•"/>
            </a:pPr>
            <a:r>
              <a:rPr lang="en-US" dirty="0"/>
              <a:t>Instead, data from which business insights are garnered add ‘value’ to the company. </a:t>
            </a:r>
          </a:p>
          <a:p>
            <a:pPr marL="285750" indent="-285750">
              <a:buFont typeface="Arial" panose="020B0604020202020204" pitchFamily="34" charset="0"/>
              <a:buChar char="•"/>
            </a:pPr>
            <a:r>
              <a:rPr lang="en-US" dirty="0"/>
              <a:t>In the context of big data, value amounts to how worthy the data is of positively impacting a company’s business. </a:t>
            </a:r>
          </a:p>
          <a:p>
            <a:pPr marL="285750" indent="-285750">
              <a:buFont typeface="Arial" panose="020B0604020202020204" pitchFamily="34" charset="0"/>
              <a:buChar char="•"/>
            </a:pPr>
            <a:r>
              <a:rPr lang="en-US" dirty="0"/>
              <a:t>This is where big data analytics come into the picture. While many companies have invested in establishing data aggregation and storage infrastructure in their organizations, they fail to understand that the aggregation of data doesn’t equal value addition. </a:t>
            </a:r>
          </a:p>
          <a:p>
            <a:pPr marL="285750" indent="-285750">
              <a:buFont typeface="Arial" panose="020B0604020202020204" pitchFamily="34" charset="0"/>
              <a:buChar char="•"/>
            </a:pPr>
            <a:r>
              <a:rPr lang="en-US" dirty="0"/>
              <a:t>What you do with the collected data is what matters. With the help of advanced data analytics, useful insights can be derived from the collected data. </a:t>
            </a:r>
          </a:p>
          <a:p>
            <a:pPr marL="285750" indent="-285750">
              <a:buFont typeface="Arial" panose="020B0604020202020204" pitchFamily="34" charset="0"/>
              <a:buChar char="•"/>
            </a:pPr>
            <a:r>
              <a:rPr lang="en-US" dirty="0"/>
              <a:t>These insights, in turn, are what add value to the decision-making process.</a:t>
            </a:r>
          </a:p>
          <a:p>
            <a:pPr marL="285750" indent="-285750">
              <a:buFont typeface="Arial" panose="020B0604020202020204" pitchFamily="34" charset="0"/>
              <a:buChar char="•"/>
            </a:pPr>
            <a:r>
              <a:rPr lang="en-US" dirty="0"/>
              <a:t>One way to ensure that the value of big data is considerable and worth investing time and effort into, is by conducting a cost Vs benefit analysis. </a:t>
            </a:r>
          </a:p>
          <a:p>
            <a:pPr marL="285750" indent="-285750">
              <a:buFont typeface="Arial" panose="020B0604020202020204" pitchFamily="34" charset="0"/>
              <a:buChar char="•"/>
            </a:pPr>
            <a:r>
              <a:rPr lang="en-US" dirty="0"/>
              <a:t>The most important part of big data is to understand the costs and benefits of collecting and analyzing the data to ensure that ultimately the data can be monetized.</a:t>
            </a:r>
          </a:p>
        </p:txBody>
      </p:sp>
    </p:spTree>
    <p:extLst>
      <p:ext uri="{BB962C8B-B14F-4D97-AF65-F5344CB8AC3E}">
        <p14:creationId xmlns:p14="http://schemas.microsoft.com/office/powerpoint/2010/main" val="1951251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7A92B3-DADE-15EF-4F55-49FFE1EDD5B3}"/>
              </a:ext>
            </a:extLst>
          </p:cNvPr>
          <p:cNvPicPr>
            <a:picLocks noChangeAspect="1"/>
          </p:cNvPicPr>
          <p:nvPr/>
        </p:nvPicPr>
        <p:blipFill>
          <a:blip r:embed="rId2"/>
          <a:stretch>
            <a:fillRect/>
          </a:stretch>
        </p:blipFill>
        <p:spPr>
          <a:xfrm>
            <a:off x="1604256" y="914735"/>
            <a:ext cx="9765425" cy="5642819"/>
          </a:xfrm>
          <a:prstGeom prst="rect">
            <a:avLst/>
          </a:prstGeom>
        </p:spPr>
      </p:pic>
    </p:spTree>
    <p:extLst>
      <p:ext uri="{BB962C8B-B14F-4D97-AF65-F5344CB8AC3E}">
        <p14:creationId xmlns:p14="http://schemas.microsoft.com/office/powerpoint/2010/main" val="2906504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742AFA-2DDC-95A1-794E-1AEA7B84704A}"/>
              </a:ext>
            </a:extLst>
          </p:cNvPr>
          <p:cNvSpPr txBox="1"/>
          <p:nvPr/>
        </p:nvSpPr>
        <p:spPr>
          <a:xfrm>
            <a:off x="480291" y="559336"/>
            <a:ext cx="10963564" cy="4370427"/>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a:ln>
                  <a:noFill/>
                </a:ln>
                <a:solidFill>
                  <a:schemeClr val="tx1"/>
                </a:solidFill>
                <a:effectLst/>
                <a:latin typeface="Heebo" pitchFamily="2" charset="-79"/>
                <a:cs typeface="Heebo" pitchFamily="2" charset="-79"/>
              </a:rPr>
              <a:t>Datanode</a:t>
            </a:r>
            <a:endParaRPr kumimoji="0" lang="en-US" altLang="en-US" sz="2400" b="1" i="0" u="none" strike="noStrike" cap="none" normalizeH="0" baseline="0" dirty="0">
              <a:ln>
                <a:noFill/>
              </a:ln>
              <a:solidFill>
                <a:schemeClr val="tx1"/>
              </a:solidFill>
              <a:effectLst/>
              <a:latin typeface="Heebo" pitchFamily="2" charset="-79"/>
              <a:cs typeface="Heebo" pitchFamily="2" charset="-79"/>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Heebo" pitchFamily="2" charset="-79"/>
              <a:cs typeface="Heebo" pitchFamily="2" charset="-79"/>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Nunito" pitchFamily="2" charset="0"/>
              </a:rPr>
              <a:t>The </a:t>
            </a:r>
            <a:r>
              <a:rPr kumimoji="0" lang="en-US" altLang="en-US" sz="1800" b="0" i="0" u="none" strike="noStrike" cap="none" normalizeH="0" baseline="0" dirty="0" err="1">
                <a:ln>
                  <a:noFill/>
                </a:ln>
                <a:solidFill>
                  <a:srgbClr val="000000"/>
                </a:solidFill>
                <a:effectLst/>
                <a:latin typeface="Nunito" pitchFamily="2" charset="0"/>
              </a:rPr>
              <a:t>datanode</a:t>
            </a:r>
            <a:r>
              <a:rPr kumimoji="0" lang="en-US" altLang="en-US" sz="1800" b="0" i="0" u="none" strike="noStrike" cap="none" normalizeH="0" baseline="0" dirty="0">
                <a:ln>
                  <a:noFill/>
                </a:ln>
                <a:solidFill>
                  <a:srgbClr val="000000"/>
                </a:solidFill>
                <a:effectLst/>
                <a:latin typeface="Nunito" pitchFamily="2" charset="0"/>
              </a:rPr>
              <a:t> is a commodity hardware having the GNU/Linux operating system and </a:t>
            </a:r>
            <a:r>
              <a:rPr kumimoji="0" lang="en-US" altLang="en-US" sz="1800" b="0" i="0" u="none" strike="noStrike" cap="none" normalizeH="0" baseline="0" dirty="0" err="1">
                <a:ln>
                  <a:noFill/>
                </a:ln>
                <a:solidFill>
                  <a:srgbClr val="000000"/>
                </a:solidFill>
                <a:effectLst/>
                <a:latin typeface="Nunito" pitchFamily="2" charset="0"/>
              </a:rPr>
              <a:t>datanode</a:t>
            </a:r>
            <a:r>
              <a:rPr kumimoji="0" lang="en-US" altLang="en-US" sz="1800" b="0" i="0" u="none" strike="noStrike" cap="none" normalizeH="0" baseline="0" dirty="0">
                <a:ln>
                  <a:noFill/>
                </a:ln>
                <a:solidFill>
                  <a:srgbClr val="000000"/>
                </a:solidFill>
                <a:effectLst/>
                <a:latin typeface="Nunito" pitchFamily="2" charset="0"/>
              </a:rPr>
              <a:t> software. For every node (Commodity hardware/System) in a cluster, there will be a </a:t>
            </a:r>
            <a:r>
              <a:rPr kumimoji="0" lang="en-US" altLang="en-US" sz="1800" b="0" i="0" u="none" strike="noStrike" cap="none" normalizeH="0" baseline="0" dirty="0" err="1">
                <a:ln>
                  <a:noFill/>
                </a:ln>
                <a:solidFill>
                  <a:srgbClr val="000000"/>
                </a:solidFill>
                <a:effectLst/>
                <a:latin typeface="Nunito" pitchFamily="2" charset="0"/>
              </a:rPr>
              <a:t>datanode</a:t>
            </a:r>
            <a:r>
              <a:rPr kumimoji="0" lang="en-US" altLang="en-US" sz="1800" b="0" i="0" u="none" strike="noStrike" cap="none" normalizeH="0" baseline="0" dirty="0">
                <a:ln>
                  <a:noFill/>
                </a:ln>
                <a:solidFill>
                  <a:srgbClr val="000000"/>
                </a:solidFill>
                <a:effectLst/>
                <a:latin typeface="Nunito" pitchFamily="2" charset="0"/>
              </a:rPr>
              <a:t>. These nodes manage the data storage of their system.</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rgbClr val="000000"/>
              </a:solidFill>
              <a:effectLst/>
              <a:latin typeface="Nunito" pitchFamily="2" charset="0"/>
            </a:endParaRPr>
          </a:p>
          <a:p>
            <a:pPr algn="just">
              <a:lnSpc>
                <a:spcPct val="150000"/>
              </a:lnSpc>
              <a:spcAft>
                <a:spcPts val="1200"/>
              </a:spcAft>
            </a:pPr>
            <a:r>
              <a:rPr lang="en-IN" sz="1800" dirty="0" err="1">
                <a:solidFill>
                  <a:srgbClr val="333333"/>
                </a:solidFill>
                <a:effectLst/>
                <a:latin typeface="Arial" panose="020B0604020202020204" pitchFamily="34" charset="0"/>
                <a:ea typeface="Arial" panose="020B0604020202020204" pitchFamily="34" charset="0"/>
              </a:rPr>
              <a:t>DataNodes</a:t>
            </a:r>
            <a:r>
              <a:rPr lang="en-IN" sz="1800" dirty="0">
                <a:solidFill>
                  <a:srgbClr val="333333"/>
                </a:solidFill>
                <a:effectLst/>
                <a:latin typeface="Arial" panose="020B0604020202020204" pitchFamily="34" charset="0"/>
                <a:ea typeface="Arial" panose="020B0604020202020204" pitchFamily="34" charset="0"/>
              </a:rPr>
              <a:t> are the slave nodes that store the actual business data. It serves the client read/write requests based on the </a:t>
            </a:r>
            <a:r>
              <a:rPr lang="en-IN" sz="1800" dirty="0" err="1">
                <a:solidFill>
                  <a:srgbClr val="333333"/>
                </a:solidFill>
                <a:effectLst/>
                <a:latin typeface="Arial" panose="020B0604020202020204" pitchFamily="34" charset="0"/>
                <a:ea typeface="Arial" panose="020B0604020202020204" pitchFamily="34" charset="0"/>
              </a:rPr>
              <a:t>NameNode</a:t>
            </a:r>
            <a:r>
              <a:rPr lang="en-IN" sz="1800" dirty="0">
                <a:solidFill>
                  <a:srgbClr val="333333"/>
                </a:solidFill>
                <a:effectLst/>
                <a:latin typeface="Arial" panose="020B0604020202020204" pitchFamily="34" charset="0"/>
                <a:ea typeface="Arial" panose="020B0604020202020204" pitchFamily="34" charset="0"/>
              </a:rPr>
              <a:t> instructions.</a:t>
            </a:r>
            <a:endParaRPr lang="en-IN" sz="1800" dirty="0">
              <a:effectLst/>
              <a:latin typeface="Calibri" panose="020F0502020204030204" pitchFamily="34" charset="0"/>
              <a:ea typeface="Calibri" panose="020F0502020204030204" pitchFamily="34" charset="0"/>
            </a:endParaRPr>
          </a:p>
          <a:p>
            <a:pPr algn="just">
              <a:lnSpc>
                <a:spcPct val="150000"/>
              </a:lnSpc>
              <a:spcAft>
                <a:spcPts val="1200"/>
              </a:spcAft>
            </a:pPr>
            <a:r>
              <a:rPr lang="en-IN" sz="1800" dirty="0" err="1">
                <a:solidFill>
                  <a:srgbClr val="333333"/>
                </a:solidFill>
                <a:effectLst/>
                <a:latin typeface="Arial" panose="020B0604020202020204" pitchFamily="34" charset="0"/>
                <a:ea typeface="Arial" panose="020B0604020202020204" pitchFamily="34" charset="0"/>
              </a:rPr>
              <a:t>DataNodes</a:t>
            </a:r>
            <a:r>
              <a:rPr lang="en-IN" sz="1800" dirty="0">
                <a:solidFill>
                  <a:srgbClr val="333333"/>
                </a:solidFill>
                <a:effectLst/>
                <a:latin typeface="Arial" panose="020B0604020202020204" pitchFamily="34" charset="0"/>
                <a:ea typeface="Arial" panose="020B0604020202020204" pitchFamily="34" charset="0"/>
              </a:rPr>
              <a:t> stores the blocks of the files.</a:t>
            </a:r>
            <a:endParaRPr lang="en-US" altLang="en-US" sz="1050" dirty="0">
              <a:solidFill>
                <a:srgbClr val="000000"/>
              </a:solidFill>
              <a:latin typeface="Nunito"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rgbClr val="000000"/>
                </a:solidFill>
                <a:effectLst/>
                <a:latin typeface="Nunito" pitchFamily="2" charset="0"/>
              </a:rPr>
              <a:t>Datanodes</a:t>
            </a:r>
            <a:r>
              <a:rPr kumimoji="0" lang="en-US" altLang="en-US" sz="1800" b="0" i="0" u="none" strike="noStrike" cap="none" normalizeH="0" baseline="0" dirty="0">
                <a:ln>
                  <a:noFill/>
                </a:ln>
                <a:solidFill>
                  <a:srgbClr val="000000"/>
                </a:solidFill>
                <a:effectLst/>
                <a:latin typeface="Nunito" pitchFamily="2" charset="0"/>
              </a:rPr>
              <a:t> perform read-write operations on the file systems, as per client request.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Nunito" pitchFamily="2" charset="0"/>
              </a:rPr>
              <a:t>They also perform operations such as block creation, deletion, and replication according to the instructions of the </a:t>
            </a:r>
            <a:r>
              <a:rPr kumimoji="0" lang="en-US" altLang="en-US" sz="1800" b="0" i="0" u="none" strike="noStrike" cap="none" normalizeH="0" baseline="0" dirty="0" err="1">
                <a:ln>
                  <a:noFill/>
                </a:ln>
                <a:solidFill>
                  <a:srgbClr val="000000"/>
                </a:solidFill>
                <a:effectLst/>
                <a:latin typeface="Nunito" pitchFamily="2" charset="0"/>
              </a:rPr>
              <a:t>namenode</a:t>
            </a:r>
            <a:r>
              <a:rPr kumimoji="0" lang="en-US" altLang="en-US" sz="1800" b="0" i="0" u="none" strike="noStrike" cap="none" normalizeH="0" baseline="0" dirty="0">
                <a:ln>
                  <a:noFill/>
                </a:ln>
                <a:solidFill>
                  <a:srgbClr val="000000"/>
                </a:solidFill>
                <a:effectLst/>
                <a:latin typeface="Nunito" pitchFamily="2" charset="0"/>
              </a:rPr>
              <a:t>.</a:t>
            </a:r>
            <a:endParaRPr kumimoji="0" lang="en-US" altLang="en-US" sz="1800" b="0" i="0" u="none" strike="noStrike" cap="none" normalizeH="0" baseline="0" dirty="0">
              <a:ln>
                <a:noFill/>
              </a:ln>
              <a:solidFill>
                <a:srgbClr val="747579"/>
              </a:solidFill>
              <a:effectLst/>
              <a:latin typeface="Nunito" pitchFamily="2" charset="0"/>
            </a:endParaRPr>
          </a:p>
        </p:txBody>
      </p:sp>
    </p:spTree>
    <p:extLst>
      <p:ext uri="{BB962C8B-B14F-4D97-AF65-F5344CB8AC3E}">
        <p14:creationId xmlns:p14="http://schemas.microsoft.com/office/powerpoint/2010/main" val="528952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99A1D7-818E-245E-EC43-589A32C3799B}"/>
              </a:ext>
            </a:extLst>
          </p:cNvPr>
          <p:cNvPicPr>
            <a:picLocks noChangeAspect="1"/>
          </p:cNvPicPr>
          <p:nvPr/>
        </p:nvPicPr>
        <p:blipFill>
          <a:blip r:embed="rId2"/>
          <a:stretch>
            <a:fillRect/>
          </a:stretch>
        </p:blipFill>
        <p:spPr>
          <a:xfrm>
            <a:off x="632119" y="649587"/>
            <a:ext cx="9651430" cy="6110441"/>
          </a:xfrm>
          <a:prstGeom prst="rect">
            <a:avLst/>
          </a:prstGeom>
        </p:spPr>
      </p:pic>
    </p:spTree>
    <p:extLst>
      <p:ext uri="{BB962C8B-B14F-4D97-AF65-F5344CB8AC3E}">
        <p14:creationId xmlns:p14="http://schemas.microsoft.com/office/powerpoint/2010/main" val="2403315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A026A2-1AD9-C6A1-63EA-288698958CFB}"/>
              </a:ext>
            </a:extLst>
          </p:cNvPr>
          <p:cNvSpPr txBox="1"/>
          <p:nvPr/>
        </p:nvSpPr>
        <p:spPr>
          <a:xfrm>
            <a:off x="4859383" y="0"/>
            <a:ext cx="7053943" cy="461665"/>
          </a:xfrm>
          <a:prstGeom prst="rect">
            <a:avLst/>
          </a:prstGeom>
          <a:noFill/>
        </p:spPr>
        <p:txBody>
          <a:bodyPr wrap="square" rtlCol="0">
            <a:spAutoFit/>
          </a:bodyPr>
          <a:lstStyle/>
          <a:p>
            <a:r>
              <a:rPr lang="en-IN" sz="2400" b="1" dirty="0"/>
              <a:t>Drivers of Big Data</a:t>
            </a:r>
          </a:p>
        </p:txBody>
      </p:sp>
      <p:sp>
        <p:nvSpPr>
          <p:cNvPr id="3" name="TextBox 2">
            <a:extLst>
              <a:ext uri="{FF2B5EF4-FFF2-40B4-BE49-F238E27FC236}">
                <a16:creationId xmlns:a16="http://schemas.microsoft.com/office/drawing/2014/main" id="{C5F76CD6-F434-1AFC-BFAA-05A86095DB30}"/>
              </a:ext>
            </a:extLst>
          </p:cNvPr>
          <p:cNvSpPr txBox="1"/>
          <p:nvPr/>
        </p:nvSpPr>
        <p:spPr>
          <a:xfrm>
            <a:off x="320040" y="877388"/>
            <a:ext cx="11462657" cy="3139321"/>
          </a:xfrm>
          <a:prstGeom prst="rect">
            <a:avLst/>
          </a:prstGeom>
          <a:noFill/>
        </p:spPr>
        <p:txBody>
          <a:bodyPr wrap="square" rtlCol="0">
            <a:spAutoFit/>
          </a:bodyPr>
          <a:lstStyle/>
          <a:p>
            <a:r>
              <a:rPr lang="en-US" dirty="0"/>
              <a:t>A number of business drivers are at the core of this success and explain why Big Data has quickly risen to become one of the most coveted topics in the industry. Six main business drivers can be identified:</a:t>
            </a:r>
          </a:p>
          <a:p>
            <a:pPr>
              <a:buFont typeface="+mj-lt"/>
              <a:buAutoNum type="arabicPeriod"/>
            </a:pPr>
            <a:endParaRPr lang="en-US" dirty="0"/>
          </a:p>
          <a:p>
            <a:pPr>
              <a:buFont typeface="+mj-lt"/>
              <a:buAutoNum type="arabicPeriod"/>
            </a:pPr>
            <a:endParaRPr lang="en-US" dirty="0"/>
          </a:p>
          <a:p>
            <a:pPr>
              <a:buFont typeface="+mj-lt"/>
              <a:buAutoNum type="arabicPeriod"/>
            </a:pPr>
            <a:endParaRPr lang="en-US" dirty="0"/>
          </a:p>
          <a:p>
            <a:pPr>
              <a:buFont typeface="+mj-lt"/>
              <a:buAutoNum type="arabicPeriod"/>
            </a:pPr>
            <a:r>
              <a:rPr lang="en-US" dirty="0"/>
              <a:t>The digitization of society;</a:t>
            </a:r>
          </a:p>
          <a:p>
            <a:pPr>
              <a:buFont typeface="+mj-lt"/>
              <a:buAutoNum type="arabicPeriod"/>
            </a:pPr>
            <a:r>
              <a:rPr lang="en-US" dirty="0"/>
              <a:t>The plummeting of technology costs;</a:t>
            </a:r>
          </a:p>
          <a:p>
            <a:pPr>
              <a:buFont typeface="+mj-lt"/>
              <a:buAutoNum type="arabicPeriod"/>
            </a:pPr>
            <a:r>
              <a:rPr lang="en-US" dirty="0"/>
              <a:t>Connectivity through cloud computing;</a:t>
            </a:r>
          </a:p>
          <a:p>
            <a:pPr>
              <a:buFont typeface="+mj-lt"/>
              <a:buAutoNum type="arabicPeriod"/>
            </a:pPr>
            <a:r>
              <a:rPr lang="en-US" dirty="0"/>
              <a:t>Increased knowledge about data science;</a:t>
            </a:r>
          </a:p>
          <a:p>
            <a:pPr>
              <a:buFont typeface="+mj-lt"/>
              <a:buAutoNum type="arabicPeriod"/>
            </a:pPr>
            <a:r>
              <a:rPr lang="en-US" dirty="0"/>
              <a:t>Social media applications;</a:t>
            </a:r>
          </a:p>
          <a:p>
            <a:pPr>
              <a:buFont typeface="+mj-lt"/>
              <a:buAutoNum type="arabicPeriod"/>
            </a:pPr>
            <a:r>
              <a:rPr lang="en-US" dirty="0"/>
              <a:t>The upcoming Internet-of-Things (IoT).</a:t>
            </a:r>
          </a:p>
        </p:txBody>
      </p:sp>
    </p:spTree>
    <p:extLst>
      <p:ext uri="{BB962C8B-B14F-4D97-AF65-F5344CB8AC3E}">
        <p14:creationId xmlns:p14="http://schemas.microsoft.com/office/powerpoint/2010/main" val="160240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A026A2-1AD9-C6A1-63EA-288698958CFB}"/>
              </a:ext>
            </a:extLst>
          </p:cNvPr>
          <p:cNvSpPr txBox="1"/>
          <p:nvPr/>
        </p:nvSpPr>
        <p:spPr>
          <a:xfrm>
            <a:off x="4859383" y="0"/>
            <a:ext cx="7053943" cy="461665"/>
          </a:xfrm>
          <a:prstGeom prst="rect">
            <a:avLst/>
          </a:prstGeom>
          <a:noFill/>
        </p:spPr>
        <p:txBody>
          <a:bodyPr wrap="square" rtlCol="0">
            <a:spAutoFit/>
          </a:bodyPr>
          <a:lstStyle/>
          <a:p>
            <a:r>
              <a:rPr lang="en-IN" sz="2400" b="1" dirty="0"/>
              <a:t>Drivers of Big Data</a:t>
            </a:r>
          </a:p>
        </p:txBody>
      </p:sp>
      <p:sp>
        <p:nvSpPr>
          <p:cNvPr id="3" name="TextBox 2">
            <a:extLst>
              <a:ext uri="{FF2B5EF4-FFF2-40B4-BE49-F238E27FC236}">
                <a16:creationId xmlns:a16="http://schemas.microsoft.com/office/drawing/2014/main" id="{C5F76CD6-F434-1AFC-BFAA-05A86095DB30}"/>
              </a:ext>
            </a:extLst>
          </p:cNvPr>
          <p:cNvSpPr txBox="1"/>
          <p:nvPr/>
        </p:nvSpPr>
        <p:spPr>
          <a:xfrm>
            <a:off x="320040" y="877388"/>
            <a:ext cx="11462657" cy="3416320"/>
          </a:xfrm>
          <a:prstGeom prst="rect">
            <a:avLst/>
          </a:prstGeom>
          <a:noFill/>
        </p:spPr>
        <p:txBody>
          <a:bodyPr wrap="square" rtlCol="0">
            <a:spAutoFit/>
          </a:bodyPr>
          <a:lstStyle/>
          <a:p>
            <a:r>
              <a:rPr lang="en-IN" b="1" dirty="0">
                <a:effectLst/>
              </a:rPr>
              <a:t>1. The digitization of society:</a:t>
            </a:r>
          </a:p>
          <a:p>
            <a:endParaRPr lang="en-IN" b="1" dirty="0"/>
          </a:p>
          <a:p>
            <a:pPr algn="just"/>
            <a:r>
              <a:rPr lang="en-US" dirty="0"/>
              <a:t>Big Data is largely consumer driven and consumer oriented. </a:t>
            </a:r>
          </a:p>
          <a:p>
            <a:pPr algn="just"/>
            <a:endParaRPr lang="en-US" dirty="0"/>
          </a:p>
          <a:p>
            <a:pPr algn="just"/>
            <a:r>
              <a:rPr lang="en-US" dirty="0"/>
              <a:t>Most of the </a:t>
            </a:r>
            <a:r>
              <a:rPr lang="en-US" dirty="0">
                <a:solidFill>
                  <a:srgbClr val="FFC000"/>
                </a:solidFill>
              </a:rPr>
              <a:t>data in the world </a:t>
            </a:r>
            <a:r>
              <a:rPr lang="en-US" dirty="0"/>
              <a:t>is </a:t>
            </a:r>
            <a:r>
              <a:rPr lang="en-US" dirty="0">
                <a:solidFill>
                  <a:srgbClr val="00B050"/>
                </a:solidFill>
              </a:rPr>
              <a:t>generated by consumers</a:t>
            </a:r>
            <a:r>
              <a:rPr lang="en-US" dirty="0"/>
              <a:t>, who are nowadays ‘always-on’. Most people now spend 4-6 hours per day consuming and generating data through a variety of devices and (social) applications.</a:t>
            </a:r>
          </a:p>
          <a:p>
            <a:pPr algn="just"/>
            <a:endParaRPr lang="en-US" b="1" dirty="0">
              <a:effectLst/>
            </a:endParaRPr>
          </a:p>
          <a:p>
            <a:pPr algn="just"/>
            <a:r>
              <a:rPr lang="en-US" dirty="0"/>
              <a:t>With every click, swipe or message, new data is created in a database somewhere around the world. Because everyone now has a smartphone in their pocket, the data creation sums to incomprehensible amounts. </a:t>
            </a:r>
          </a:p>
          <a:p>
            <a:pPr algn="just"/>
            <a:endParaRPr lang="en-US" dirty="0"/>
          </a:p>
          <a:p>
            <a:pPr algn="just"/>
            <a:r>
              <a:rPr lang="en-US" dirty="0"/>
              <a:t>Some studies estimate that </a:t>
            </a:r>
            <a:r>
              <a:rPr lang="en-US" dirty="0">
                <a:solidFill>
                  <a:srgbClr val="FF0000"/>
                </a:solidFill>
              </a:rPr>
              <a:t>60% of data was generated within the last two years</a:t>
            </a:r>
            <a:r>
              <a:rPr lang="en-US" dirty="0"/>
              <a:t>, which is a </a:t>
            </a:r>
            <a:r>
              <a:rPr lang="en-US" dirty="0">
                <a:solidFill>
                  <a:srgbClr val="00B0F0"/>
                </a:solidFill>
              </a:rPr>
              <a:t>good indication of the rate with which society has digitized.</a:t>
            </a:r>
            <a:endParaRPr lang="en-IN" b="1" dirty="0">
              <a:solidFill>
                <a:srgbClr val="00B0F0"/>
              </a:solidFill>
              <a:effectLst/>
            </a:endParaRPr>
          </a:p>
        </p:txBody>
      </p:sp>
    </p:spTree>
    <p:extLst>
      <p:ext uri="{BB962C8B-B14F-4D97-AF65-F5344CB8AC3E}">
        <p14:creationId xmlns:p14="http://schemas.microsoft.com/office/powerpoint/2010/main" val="2988195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A026A2-1AD9-C6A1-63EA-288698958CFB}"/>
              </a:ext>
            </a:extLst>
          </p:cNvPr>
          <p:cNvSpPr txBox="1"/>
          <p:nvPr/>
        </p:nvSpPr>
        <p:spPr>
          <a:xfrm>
            <a:off x="4859383" y="0"/>
            <a:ext cx="7053943" cy="461665"/>
          </a:xfrm>
          <a:prstGeom prst="rect">
            <a:avLst/>
          </a:prstGeom>
          <a:noFill/>
        </p:spPr>
        <p:txBody>
          <a:bodyPr wrap="square" rtlCol="0">
            <a:spAutoFit/>
          </a:bodyPr>
          <a:lstStyle/>
          <a:p>
            <a:r>
              <a:rPr lang="en-IN" sz="2400" b="1" dirty="0"/>
              <a:t>Drivers of Big Data</a:t>
            </a:r>
          </a:p>
        </p:txBody>
      </p:sp>
      <p:sp>
        <p:nvSpPr>
          <p:cNvPr id="3" name="TextBox 2">
            <a:extLst>
              <a:ext uri="{FF2B5EF4-FFF2-40B4-BE49-F238E27FC236}">
                <a16:creationId xmlns:a16="http://schemas.microsoft.com/office/drawing/2014/main" id="{C5F76CD6-F434-1AFC-BFAA-05A86095DB30}"/>
              </a:ext>
            </a:extLst>
          </p:cNvPr>
          <p:cNvSpPr txBox="1"/>
          <p:nvPr/>
        </p:nvSpPr>
        <p:spPr>
          <a:xfrm>
            <a:off x="254726" y="563879"/>
            <a:ext cx="11736977" cy="1477328"/>
          </a:xfrm>
          <a:prstGeom prst="rect">
            <a:avLst/>
          </a:prstGeom>
          <a:noFill/>
        </p:spPr>
        <p:txBody>
          <a:bodyPr wrap="square" rtlCol="0">
            <a:spAutoFit/>
          </a:bodyPr>
          <a:lstStyle/>
          <a:p>
            <a:r>
              <a:rPr lang="en-US" b="1" dirty="0">
                <a:effectLst/>
              </a:rPr>
              <a:t>2. The plummeting of technology costs</a:t>
            </a:r>
            <a:endParaRPr lang="en-IN" b="1" dirty="0"/>
          </a:p>
          <a:p>
            <a:pPr algn="just"/>
            <a:r>
              <a:rPr lang="en-US" dirty="0"/>
              <a:t>Technology related to </a:t>
            </a:r>
            <a:r>
              <a:rPr lang="en-US" dirty="0">
                <a:solidFill>
                  <a:srgbClr val="FF0000"/>
                </a:solidFill>
              </a:rPr>
              <a:t>collecting and processing massive quantities of diverse </a:t>
            </a:r>
            <a:r>
              <a:rPr lang="en-US" dirty="0"/>
              <a:t>(high variety) data has become increasingly more affordable. The </a:t>
            </a:r>
            <a:r>
              <a:rPr lang="en-US" dirty="0">
                <a:solidFill>
                  <a:srgbClr val="FFC000"/>
                </a:solidFill>
              </a:rPr>
              <a:t>costs of data storage and processors keep declining</a:t>
            </a:r>
            <a:r>
              <a:rPr lang="en-US" dirty="0"/>
              <a:t>, making it possible for </a:t>
            </a:r>
            <a:r>
              <a:rPr lang="en-US" dirty="0">
                <a:solidFill>
                  <a:srgbClr val="00B050"/>
                </a:solidFill>
              </a:rPr>
              <a:t>small businesses and individuals to become involved with Big Data</a:t>
            </a:r>
            <a:r>
              <a:rPr lang="en-US" dirty="0"/>
              <a:t>. For storage capacity, the often-cited Moore’s Law still holds that the storage density (and therefore capacity) still doubles every two years. </a:t>
            </a:r>
            <a:endParaRPr lang="en-IN" b="1" dirty="0">
              <a:effectLst/>
            </a:endParaRPr>
          </a:p>
        </p:txBody>
      </p:sp>
      <p:pic>
        <p:nvPicPr>
          <p:cNvPr id="5" name="Picture 4">
            <a:extLst>
              <a:ext uri="{FF2B5EF4-FFF2-40B4-BE49-F238E27FC236}">
                <a16:creationId xmlns:a16="http://schemas.microsoft.com/office/drawing/2014/main" id="{4F635F19-BADE-72D1-1645-3080E691BC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456" y="1956988"/>
            <a:ext cx="6301301" cy="4901012"/>
          </a:xfrm>
          <a:prstGeom prst="rect">
            <a:avLst/>
          </a:prstGeom>
        </p:spPr>
      </p:pic>
    </p:spTree>
    <p:extLst>
      <p:ext uri="{BB962C8B-B14F-4D97-AF65-F5344CB8AC3E}">
        <p14:creationId xmlns:p14="http://schemas.microsoft.com/office/powerpoint/2010/main" val="3349461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A026A2-1AD9-C6A1-63EA-288698958CFB}"/>
              </a:ext>
            </a:extLst>
          </p:cNvPr>
          <p:cNvSpPr txBox="1"/>
          <p:nvPr/>
        </p:nvSpPr>
        <p:spPr>
          <a:xfrm>
            <a:off x="4859383" y="0"/>
            <a:ext cx="7053943" cy="461665"/>
          </a:xfrm>
          <a:prstGeom prst="rect">
            <a:avLst/>
          </a:prstGeom>
          <a:noFill/>
        </p:spPr>
        <p:txBody>
          <a:bodyPr wrap="square" rtlCol="0">
            <a:spAutoFit/>
          </a:bodyPr>
          <a:lstStyle/>
          <a:p>
            <a:r>
              <a:rPr lang="en-IN" sz="2400" b="1" dirty="0"/>
              <a:t>Drivers of Big Data</a:t>
            </a:r>
          </a:p>
        </p:txBody>
      </p:sp>
      <p:sp>
        <p:nvSpPr>
          <p:cNvPr id="3" name="TextBox 2">
            <a:extLst>
              <a:ext uri="{FF2B5EF4-FFF2-40B4-BE49-F238E27FC236}">
                <a16:creationId xmlns:a16="http://schemas.microsoft.com/office/drawing/2014/main" id="{C5F76CD6-F434-1AFC-BFAA-05A86095DB30}"/>
              </a:ext>
            </a:extLst>
          </p:cNvPr>
          <p:cNvSpPr txBox="1"/>
          <p:nvPr/>
        </p:nvSpPr>
        <p:spPr>
          <a:xfrm>
            <a:off x="254726" y="563879"/>
            <a:ext cx="11736977" cy="2862322"/>
          </a:xfrm>
          <a:prstGeom prst="rect">
            <a:avLst/>
          </a:prstGeom>
          <a:noFill/>
        </p:spPr>
        <p:txBody>
          <a:bodyPr wrap="square" rtlCol="0">
            <a:spAutoFit/>
          </a:bodyPr>
          <a:lstStyle/>
          <a:p>
            <a:r>
              <a:rPr lang="en-US" b="1" dirty="0">
                <a:effectLst/>
              </a:rPr>
              <a:t>3. Connectivity through cloud computing</a:t>
            </a:r>
          </a:p>
          <a:p>
            <a:endParaRPr lang="en-US" b="1" dirty="0"/>
          </a:p>
          <a:p>
            <a:pPr algn="just"/>
            <a:r>
              <a:rPr lang="en-US" dirty="0"/>
              <a:t>Cloud computing environments (where data is remotely stored in distributed storage systems) have made it possible to quickly scale up or scale down IT infrastructure and facilitate a pay-as-you-go model. </a:t>
            </a:r>
          </a:p>
          <a:p>
            <a:pPr algn="just"/>
            <a:endParaRPr lang="en-US" dirty="0"/>
          </a:p>
          <a:p>
            <a:pPr algn="just"/>
            <a:r>
              <a:rPr lang="en-US" dirty="0"/>
              <a:t>This means that </a:t>
            </a:r>
            <a:r>
              <a:rPr lang="en-US" dirty="0">
                <a:solidFill>
                  <a:srgbClr val="FF0000"/>
                </a:solidFill>
              </a:rPr>
              <a:t>organizations that want to process massive quantities of data</a:t>
            </a:r>
            <a:r>
              <a:rPr lang="en-US" dirty="0"/>
              <a:t> (and thus have large storage and processing requirements) </a:t>
            </a:r>
            <a:r>
              <a:rPr lang="en-US" dirty="0">
                <a:solidFill>
                  <a:srgbClr val="FFC000"/>
                </a:solidFill>
              </a:rPr>
              <a:t>do not have to invest in large quantities of IT infrastructure</a:t>
            </a:r>
            <a:r>
              <a:rPr lang="en-US" dirty="0"/>
              <a:t>. </a:t>
            </a:r>
          </a:p>
          <a:p>
            <a:pPr algn="just"/>
            <a:endParaRPr lang="en-US" dirty="0"/>
          </a:p>
          <a:p>
            <a:pPr algn="just"/>
            <a:r>
              <a:rPr lang="en-US" dirty="0"/>
              <a:t>Instead, they can </a:t>
            </a:r>
            <a:r>
              <a:rPr lang="en-US" dirty="0">
                <a:solidFill>
                  <a:srgbClr val="00B050"/>
                </a:solidFill>
              </a:rPr>
              <a:t>license the storage and processing capacity they need and only pay for the amounts they actually used.</a:t>
            </a:r>
            <a:r>
              <a:rPr lang="en-US" dirty="0"/>
              <a:t> As a result, most of Big Data solutions leverage the possibilities of cloud computing to deliver their solutions to enterprises.</a:t>
            </a:r>
            <a:endParaRPr lang="en-IN" b="1" dirty="0">
              <a:effectLst/>
            </a:endParaRPr>
          </a:p>
        </p:txBody>
      </p:sp>
    </p:spTree>
    <p:extLst>
      <p:ext uri="{BB962C8B-B14F-4D97-AF65-F5344CB8AC3E}">
        <p14:creationId xmlns:p14="http://schemas.microsoft.com/office/powerpoint/2010/main" val="1036342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A026A2-1AD9-C6A1-63EA-288698958CFB}"/>
              </a:ext>
            </a:extLst>
          </p:cNvPr>
          <p:cNvSpPr txBox="1"/>
          <p:nvPr/>
        </p:nvSpPr>
        <p:spPr>
          <a:xfrm>
            <a:off x="4859383" y="0"/>
            <a:ext cx="7053943" cy="461665"/>
          </a:xfrm>
          <a:prstGeom prst="rect">
            <a:avLst/>
          </a:prstGeom>
          <a:noFill/>
        </p:spPr>
        <p:txBody>
          <a:bodyPr wrap="square" rtlCol="0">
            <a:spAutoFit/>
          </a:bodyPr>
          <a:lstStyle/>
          <a:p>
            <a:r>
              <a:rPr lang="en-IN" sz="2400" b="1" dirty="0"/>
              <a:t>Drivers of Big Data</a:t>
            </a:r>
          </a:p>
        </p:txBody>
      </p:sp>
      <p:sp>
        <p:nvSpPr>
          <p:cNvPr id="3" name="TextBox 2">
            <a:extLst>
              <a:ext uri="{FF2B5EF4-FFF2-40B4-BE49-F238E27FC236}">
                <a16:creationId xmlns:a16="http://schemas.microsoft.com/office/drawing/2014/main" id="{C5F76CD6-F434-1AFC-BFAA-05A86095DB30}"/>
              </a:ext>
            </a:extLst>
          </p:cNvPr>
          <p:cNvSpPr txBox="1"/>
          <p:nvPr/>
        </p:nvSpPr>
        <p:spPr>
          <a:xfrm>
            <a:off x="182880" y="335279"/>
            <a:ext cx="11736977" cy="2585323"/>
          </a:xfrm>
          <a:prstGeom prst="rect">
            <a:avLst/>
          </a:prstGeom>
          <a:noFill/>
        </p:spPr>
        <p:txBody>
          <a:bodyPr wrap="square" rtlCol="0">
            <a:spAutoFit/>
          </a:bodyPr>
          <a:lstStyle/>
          <a:p>
            <a:r>
              <a:rPr lang="en-US" b="1" dirty="0">
                <a:effectLst/>
              </a:rPr>
              <a:t>4. Increased knowledge about data science</a:t>
            </a:r>
          </a:p>
          <a:p>
            <a:endParaRPr lang="en-US" b="1" dirty="0"/>
          </a:p>
          <a:p>
            <a:r>
              <a:rPr lang="en-US" dirty="0"/>
              <a:t>In the last decade, the term </a:t>
            </a:r>
            <a:r>
              <a:rPr lang="en-US" dirty="0">
                <a:solidFill>
                  <a:srgbClr val="00B050"/>
                </a:solidFill>
              </a:rPr>
              <a:t>data science and data scientist have become tremendously popular</a:t>
            </a:r>
            <a:r>
              <a:rPr lang="en-US" dirty="0"/>
              <a:t>. </a:t>
            </a:r>
          </a:p>
          <a:p>
            <a:r>
              <a:rPr lang="en-US" dirty="0"/>
              <a:t>The demand for data scientist (and similar job titles) has increased tremendously and many people have actively become engaged in the domain of data science.</a:t>
            </a:r>
          </a:p>
          <a:p>
            <a:r>
              <a:rPr lang="en-US" dirty="0"/>
              <a:t>As a result, the </a:t>
            </a:r>
            <a:r>
              <a:rPr lang="en-US" dirty="0">
                <a:solidFill>
                  <a:srgbClr val="00B0F0"/>
                </a:solidFill>
              </a:rPr>
              <a:t>knowledge and education about data science has greatly professionalized </a:t>
            </a:r>
            <a:r>
              <a:rPr lang="en-US" dirty="0"/>
              <a:t>and more information becomes available every day. </a:t>
            </a:r>
          </a:p>
          <a:p>
            <a:r>
              <a:rPr lang="en-US" dirty="0"/>
              <a:t>While statistics and data analysis mostly remained an academic field previously, it is quickly becoming a popular subject among students and the working population.</a:t>
            </a:r>
            <a:endParaRPr lang="en-IN" b="1" dirty="0">
              <a:effectLst/>
            </a:endParaRPr>
          </a:p>
        </p:txBody>
      </p:sp>
      <p:pic>
        <p:nvPicPr>
          <p:cNvPr id="5" name="Picture 4">
            <a:extLst>
              <a:ext uri="{FF2B5EF4-FFF2-40B4-BE49-F238E27FC236}">
                <a16:creationId xmlns:a16="http://schemas.microsoft.com/office/drawing/2014/main" id="{257CC66E-42FB-BDAB-4A58-D4364DA76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2262" y="3076682"/>
            <a:ext cx="5307874" cy="3625165"/>
          </a:xfrm>
          <a:prstGeom prst="rect">
            <a:avLst/>
          </a:prstGeom>
        </p:spPr>
      </p:pic>
    </p:spTree>
    <p:extLst>
      <p:ext uri="{BB962C8B-B14F-4D97-AF65-F5344CB8AC3E}">
        <p14:creationId xmlns:p14="http://schemas.microsoft.com/office/powerpoint/2010/main" val="2276802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A026A2-1AD9-C6A1-63EA-288698958CFB}"/>
              </a:ext>
            </a:extLst>
          </p:cNvPr>
          <p:cNvSpPr txBox="1"/>
          <p:nvPr/>
        </p:nvSpPr>
        <p:spPr>
          <a:xfrm>
            <a:off x="4859383" y="0"/>
            <a:ext cx="7053943" cy="461665"/>
          </a:xfrm>
          <a:prstGeom prst="rect">
            <a:avLst/>
          </a:prstGeom>
          <a:noFill/>
        </p:spPr>
        <p:txBody>
          <a:bodyPr wrap="square" rtlCol="0">
            <a:spAutoFit/>
          </a:bodyPr>
          <a:lstStyle/>
          <a:p>
            <a:r>
              <a:rPr lang="en-IN" sz="2400" b="1" dirty="0"/>
              <a:t>Drivers of Big Data</a:t>
            </a:r>
          </a:p>
        </p:txBody>
      </p:sp>
      <p:sp>
        <p:nvSpPr>
          <p:cNvPr id="3" name="TextBox 2">
            <a:extLst>
              <a:ext uri="{FF2B5EF4-FFF2-40B4-BE49-F238E27FC236}">
                <a16:creationId xmlns:a16="http://schemas.microsoft.com/office/drawing/2014/main" id="{C5F76CD6-F434-1AFC-BFAA-05A86095DB30}"/>
              </a:ext>
            </a:extLst>
          </p:cNvPr>
          <p:cNvSpPr txBox="1"/>
          <p:nvPr/>
        </p:nvSpPr>
        <p:spPr>
          <a:xfrm>
            <a:off x="254726" y="563879"/>
            <a:ext cx="11736977" cy="4247317"/>
          </a:xfrm>
          <a:prstGeom prst="rect">
            <a:avLst/>
          </a:prstGeom>
          <a:noFill/>
        </p:spPr>
        <p:txBody>
          <a:bodyPr wrap="square" rtlCol="0">
            <a:spAutoFit/>
          </a:bodyPr>
          <a:lstStyle/>
          <a:p>
            <a:r>
              <a:rPr lang="en-US" b="1" dirty="0">
                <a:effectLst/>
              </a:rPr>
              <a:t>5. Social media applications</a:t>
            </a:r>
          </a:p>
          <a:p>
            <a:pPr algn="just"/>
            <a:endParaRPr lang="en-US" b="1" dirty="0"/>
          </a:p>
          <a:p>
            <a:pPr algn="just"/>
            <a:r>
              <a:rPr lang="en-US" dirty="0"/>
              <a:t>Everyone understands the impact that social media has on daily life. However, in the study of Big Data, social media plays a role of paramount importance. </a:t>
            </a:r>
          </a:p>
          <a:p>
            <a:pPr algn="just"/>
            <a:endParaRPr lang="en-US" dirty="0"/>
          </a:p>
          <a:p>
            <a:pPr algn="just"/>
            <a:r>
              <a:rPr lang="en-US" dirty="0"/>
              <a:t>Not only because of the sheer volume of data that is produced everyday through platforms such as Twitter, Facebook, LinkedIn and Instagram, but also because </a:t>
            </a:r>
            <a:r>
              <a:rPr lang="en-US" dirty="0">
                <a:solidFill>
                  <a:srgbClr val="00B0F0"/>
                </a:solidFill>
              </a:rPr>
              <a:t>social media provides nearly real-time data about human behavior.</a:t>
            </a:r>
          </a:p>
          <a:p>
            <a:pPr algn="just"/>
            <a:endParaRPr lang="en-US" dirty="0"/>
          </a:p>
          <a:p>
            <a:pPr algn="just"/>
            <a:r>
              <a:rPr lang="en-US" dirty="0"/>
              <a:t>Social media data provides insights into the behaviors, preferences and opinions of ‘the public’ on a scale that has never been known before. Due to this, it is immensely valuable to anyone who is able to derive meaning from these large quantities of data. </a:t>
            </a:r>
          </a:p>
          <a:p>
            <a:pPr algn="just"/>
            <a:endParaRPr lang="en-US" dirty="0"/>
          </a:p>
          <a:p>
            <a:pPr algn="just"/>
            <a:r>
              <a:rPr lang="en-US" dirty="0"/>
              <a:t>Social media data can be used </a:t>
            </a:r>
            <a:r>
              <a:rPr lang="en-US" dirty="0">
                <a:solidFill>
                  <a:srgbClr val="00B0F0"/>
                </a:solidFill>
              </a:rPr>
              <a:t>to identify customer preferences for product development</a:t>
            </a:r>
            <a:r>
              <a:rPr lang="en-US" dirty="0"/>
              <a:t>, </a:t>
            </a:r>
            <a:r>
              <a:rPr lang="en-US" dirty="0">
                <a:solidFill>
                  <a:srgbClr val="FFC000"/>
                </a:solidFill>
              </a:rPr>
              <a:t>target new customers for future purchases</a:t>
            </a:r>
            <a:r>
              <a:rPr lang="en-US" dirty="0"/>
              <a:t>, or even </a:t>
            </a:r>
            <a:r>
              <a:rPr lang="en-US" dirty="0">
                <a:solidFill>
                  <a:srgbClr val="FF0000"/>
                </a:solidFill>
              </a:rPr>
              <a:t>target potential voters in elections</a:t>
            </a:r>
            <a:r>
              <a:rPr lang="en-US" dirty="0"/>
              <a:t>. Social media data might even be considered one of the most important business drivers of Big Data.</a:t>
            </a:r>
            <a:endParaRPr lang="en-IN" b="1" dirty="0">
              <a:effectLst/>
            </a:endParaRPr>
          </a:p>
        </p:txBody>
      </p:sp>
    </p:spTree>
    <p:extLst>
      <p:ext uri="{BB962C8B-B14F-4D97-AF65-F5344CB8AC3E}">
        <p14:creationId xmlns:p14="http://schemas.microsoft.com/office/powerpoint/2010/main" val="3490389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A026A2-1AD9-C6A1-63EA-288698958CFB}"/>
              </a:ext>
            </a:extLst>
          </p:cNvPr>
          <p:cNvSpPr txBox="1"/>
          <p:nvPr/>
        </p:nvSpPr>
        <p:spPr>
          <a:xfrm>
            <a:off x="4859383" y="0"/>
            <a:ext cx="7053943" cy="461665"/>
          </a:xfrm>
          <a:prstGeom prst="rect">
            <a:avLst/>
          </a:prstGeom>
          <a:noFill/>
        </p:spPr>
        <p:txBody>
          <a:bodyPr wrap="square" rtlCol="0">
            <a:spAutoFit/>
          </a:bodyPr>
          <a:lstStyle/>
          <a:p>
            <a:r>
              <a:rPr lang="en-IN" sz="2400" b="1" dirty="0"/>
              <a:t>Drivers of Big Data</a:t>
            </a:r>
          </a:p>
        </p:txBody>
      </p:sp>
      <p:sp>
        <p:nvSpPr>
          <p:cNvPr id="3" name="TextBox 2">
            <a:extLst>
              <a:ext uri="{FF2B5EF4-FFF2-40B4-BE49-F238E27FC236}">
                <a16:creationId xmlns:a16="http://schemas.microsoft.com/office/drawing/2014/main" id="{C5F76CD6-F434-1AFC-BFAA-05A86095DB30}"/>
              </a:ext>
            </a:extLst>
          </p:cNvPr>
          <p:cNvSpPr txBox="1"/>
          <p:nvPr/>
        </p:nvSpPr>
        <p:spPr>
          <a:xfrm>
            <a:off x="254726" y="563879"/>
            <a:ext cx="11736977" cy="2308324"/>
          </a:xfrm>
          <a:prstGeom prst="rect">
            <a:avLst/>
          </a:prstGeom>
          <a:noFill/>
        </p:spPr>
        <p:txBody>
          <a:bodyPr wrap="square" rtlCol="0">
            <a:spAutoFit/>
          </a:bodyPr>
          <a:lstStyle/>
          <a:p>
            <a:r>
              <a:rPr lang="en-US" b="1" dirty="0">
                <a:effectLst/>
              </a:rPr>
              <a:t>6. The upcoming internet of things (IoT)</a:t>
            </a:r>
          </a:p>
          <a:p>
            <a:endParaRPr lang="en-US" b="1" dirty="0"/>
          </a:p>
          <a:p>
            <a:pPr algn="just"/>
            <a:r>
              <a:rPr lang="en-US" dirty="0"/>
              <a:t>The Internet of things (IoT) is the </a:t>
            </a:r>
            <a:r>
              <a:rPr lang="en-US" dirty="0">
                <a:solidFill>
                  <a:srgbClr val="FFC000"/>
                </a:solidFill>
              </a:rPr>
              <a:t>network of physical devices, vehicles, home appliances and other items </a:t>
            </a:r>
            <a:r>
              <a:rPr lang="en-US" dirty="0"/>
              <a:t>embedded with electronics, software, sensors, actuators, and network connectivity which enables these objects to connect and exchange data. It is increasingly gaining popularity as consumer goods providers start including ‘smart’ sensors in household appliances. Whereas the average household in 2010 had around 10 devices that connected to the internet, this number is expected to rise to 50 per household by 2020. Examples of these devices include thermostats, smoke detectors, televisions, audio systems and even smart refrigerators.</a:t>
            </a:r>
            <a:endParaRPr lang="en-IN" b="1" dirty="0">
              <a:effectLst/>
            </a:endParaRPr>
          </a:p>
        </p:txBody>
      </p:sp>
      <p:pic>
        <p:nvPicPr>
          <p:cNvPr id="4" name="Picture 3">
            <a:extLst>
              <a:ext uri="{FF2B5EF4-FFF2-40B4-BE49-F238E27FC236}">
                <a16:creationId xmlns:a16="http://schemas.microsoft.com/office/drawing/2014/main" id="{41E3B93E-610D-A233-7376-6A0ED4859F51}"/>
              </a:ext>
            </a:extLst>
          </p:cNvPr>
          <p:cNvPicPr>
            <a:picLocks noChangeAspect="1"/>
          </p:cNvPicPr>
          <p:nvPr/>
        </p:nvPicPr>
        <p:blipFill>
          <a:blip r:embed="rId2"/>
          <a:stretch>
            <a:fillRect/>
          </a:stretch>
        </p:blipFill>
        <p:spPr>
          <a:xfrm>
            <a:off x="2778034" y="2974417"/>
            <a:ext cx="6790509" cy="3819661"/>
          </a:xfrm>
          <a:prstGeom prst="rect">
            <a:avLst/>
          </a:prstGeom>
        </p:spPr>
      </p:pic>
    </p:spTree>
    <p:extLst>
      <p:ext uri="{BB962C8B-B14F-4D97-AF65-F5344CB8AC3E}">
        <p14:creationId xmlns:p14="http://schemas.microsoft.com/office/powerpoint/2010/main" val="3782055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A7F174-3C57-A662-7C31-D2876FC0BD6B}"/>
              </a:ext>
            </a:extLst>
          </p:cNvPr>
          <p:cNvPicPr>
            <a:picLocks noChangeAspect="1"/>
          </p:cNvPicPr>
          <p:nvPr/>
        </p:nvPicPr>
        <p:blipFill>
          <a:blip r:embed="rId2"/>
          <a:stretch>
            <a:fillRect/>
          </a:stretch>
        </p:blipFill>
        <p:spPr>
          <a:xfrm>
            <a:off x="304198" y="1262617"/>
            <a:ext cx="5875529" cy="4503810"/>
          </a:xfrm>
          <a:prstGeom prst="rect">
            <a:avLst/>
          </a:prstGeom>
        </p:spPr>
      </p:pic>
      <p:pic>
        <p:nvPicPr>
          <p:cNvPr id="5" name="Picture 4">
            <a:extLst>
              <a:ext uri="{FF2B5EF4-FFF2-40B4-BE49-F238E27FC236}">
                <a16:creationId xmlns:a16="http://schemas.microsoft.com/office/drawing/2014/main" id="{373C1D07-E56D-811D-0A0C-7C42038B9E02}"/>
              </a:ext>
            </a:extLst>
          </p:cNvPr>
          <p:cNvPicPr>
            <a:picLocks noChangeAspect="1"/>
          </p:cNvPicPr>
          <p:nvPr/>
        </p:nvPicPr>
        <p:blipFill>
          <a:blip r:embed="rId3"/>
          <a:stretch>
            <a:fillRect/>
          </a:stretch>
        </p:blipFill>
        <p:spPr>
          <a:xfrm>
            <a:off x="6288448" y="271931"/>
            <a:ext cx="5692633" cy="6485182"/>
          </a:xfrm>
          <a:prstGeom prst="rect">
            <a:avLst/>
          </a:prstGeom>
        </p:spPr>
      </p:pic>
      <p:pic>
        <p:nvPicPr>
          <p:cNvPr id="7" name="Picture 6">
            <a:extLst>
              <a:ext uri="{FF2B5EF4-FFF2-40B4-BE49-F238E27FC236}">
                <a16:creationId xmlns:a16="http://schemas.microsoft.com/office/drawing/2014/main" id="{678B59ED-4151-5388-A6EE-833F2BD26CF8}"/>
              </a:ext>
            </a:extLst>
          </p:cNvPr>
          <p:cNvPicPr>
            <a:picLocks noChangeAspect="1"/>
          </p:cNvPicPr>
          <p:nvPr/>
        </p:nvPicPr>
        <p:blipFill>
          <a:blip r:embed="rId4"/>
          <a:stretch>
            <a:fillRect/>
          </a:stretch>
        </p:blipFill>
        <p:spPr>
          <a:xfrm>
            <a:off x="210919" y="350981"/>
            <a:ext cx="5282899" cy="547618"/>
          </a:xfrm>
          <a:prstGeom prst="rect">
            <a:avLst/>
          </a:prstGeom>
        </p:spPr>
      </p:pic>
    </p:spTree>
    <p:extLst>
      <p:ext uri="{BB962C8B-B14F-4D97-AF65-F5344CB8AC3E}">
        <p14:creationId xmlns:p14="http://schemas.microsoft.com/office/powerpoint/2010/main" val="1041191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E08276-CBEF-8CF2-CF42-56D8D3E0DBEA}"/>
              </a:ext>
            </a:extLst>
          </p:cNvPr>
          <p:cNvSpPr txBox="1"/>
          <p:nvPr/>
        </p:nvSpPr>
        <p:spPr>
          <a:xfrm>
            <a:off x="415636" y="254506"/>
            <a:ext cx="10760364" cy="313932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Heebo" pitchFamily="2" charset="-79"/>
              <a:cs typeface="Heebo" pitchFamily="2" charset="-79"/>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Heebo" pitchFamily="2" charset="-79"/>
                <a:cs typeface="Heebo" pitchFamily="2" charset="-79"/>
              </a:rPr>
              <a:t>Block</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Heebo" pitchFamily="2" charset="-79"/>
              <a:cs typeface="Heebo" pitchFamily="2" charset="-79"/>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Nunito" pitchFamily="2" charset="0"/>
              </a:rPr>
              <a:t>Generally the user data is stored in the files of HDFS. The file in a file system will be divided into one or more segments and/or stored in individual data nodes. These file segments are called as blocks.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Nunito"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Nunito" pitchFamily="2" charset="0"/>
              </a:rPr>
              <a:t>In other words, the minimum amount of data that HDFS can read or write is called a Block.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Nunito"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Nunito" pitchFamily="2" charset="0"/>
              </a:rPr>
              <a:t>The default block size is 64MB, but it can be increased as per the need to change in HDFS configuration.</a:t>
            </a:r>
            <a:endParaRPr kumimoji="0" lang="en-US" altLang="en-US" sz="3200" b="0" i="0" u="none" strike="noStrike" cap="none" normalizeH="0" baseline="0" dirty="0">
              <a:ln>
                <a:noFill/>
              </a:ln>
              <a:solidFill>
                <a:srgbClr val="000000"/>
              </a:solidFill>
              <a:effectLst/>
              <a:latin typeface="Heebo" pitchFamily="2" charset="-79"/>
              <a:cs typeface="Heebo" pitchFamily="2" charset="-79"/>
            </a:endParaRPr>
          </a:p>
        </p:txBody>
      </p:sp>
    </p:spTree>
    <p:extLst>
      <p:ext uri="{BB962C8B-B14F-4D97-AF65-F5344CB8AC3E}">
        <p14:creationId xmlns:p14="http://schemas.microsoft.com/office/powerpoint/2010/main" val="888263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EE9537-D07C-8971-BA6D-DC5B607C7B0A}"/>
              </a:ext>
            </a:extLst>
          </p:cNvPr>
          <p:cNvSpPr txBox="1"/>
          <p:nvPr/>
        </p:nvSpPr>
        <p:spPr>
          <a:xfrm>
            <a:off x="923636" y="600364"/>
            <a:ext cx="9125528" cy="3077766"/>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Heebo" pitchFamily="2" charset="-79"/>
                <a:cs typeface="Heebo" pitchFamily="2" charset="-79"/>
              </a:rPr>
              <a:t>Goals of HDFS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Nunito" pitchFamily="2" charset="0"/>
              </a:rPr>
              <a:t>Fault detection and recovery</a:t>
            </a:r>
            <a:r>
              <a:rPr kumimoji="0" lang="en-US" altLang="en-US" sz="1800" b="0" i="0" u="none" strike="noStrike" cap="none" normalizeH="0" baseline="0" dirty="0">
                <a:ln>
                  <a:noFill/>
                </a:ln>
                <a:solidFill>
                  <a:srgbClr val="000000"/>
                </a:solidFill>
                <a:effectLst/>
                <a:latin typeface="Nunito" pitchFamily="2" charset="0"/>
              </a:rPr>
              <a:t> − Since HDFS includes a large number of commodity hardware, failure of components is frequent. Therefore HDFS should have mechanisms for quick and automatic fault detection and recovery.</a:t>
            </a:r>
            <a:endParaRPr kumimoji="0" lang="en-US" altLang="en-US" sz="105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Nunito" pitchFamily="2" charset="0"/>
              </a:rPr>
              <a:t>Huge datasets</a:t>
            </a:r>
            <a:r>
              <a:rPr kumimoji="0" lang="en-US" altLang="en-US" sz="1800" b="0" i="0" u="none" strike="noStrike" cap="none" normalizeH="0" baseline="0" dirty="0">
                <a:ln>
                  <a:noFill/>
                </a:ln>
                <a:solidFill>
                  <a:srgbClr val="000000"/>
                </a:solidFill>
                <a:effectLst/>
                <a:latin typeface="Nunito" pitchFamily="2" charset="0"/>
              </a:rPr>
              <a:t> − HDFS should have hundreds of nodes per cluster to manage the applications having huge datasets.</a:t>
            </a:r>
            <a:endParaRPr kumimoji="0" lang="en-US" altLang="en-US" sz="105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Nunito" pitchFamily="2" charset="0"/>
              </a:rPr>
              <a:t>Hardware at data</a:t>
            </a:r>
            <a:r>
              <a:rPr kumimoji="0" lang="en-US" altLang="en-US" sz="1800" b="0" i="0" u="none" strike="noStrike" cap="none" normalizeH="0" baseline="0" dirty="0">
                <a:ln>
                  <a:noFill/>
                </a:ln>
                <a:solidFill>
                  <a:srgbClr val="000000"/>
                </a:solidFill>
                <a:effectLst/>
                <a:latin typeface="Nunito" pitchFamily="2" charset="0"/>
              </a:rPr>
              <a:t> − A requested task can be done efficiently, when the computation takes place near the data. Especially where huge datasets are involved, it reduces the network traffic and increases the throughput.</a:t>
            </a:r>
            <a:endParaRPr kumimoji="0" lang="en-US" altLang="en-US" sz="2800" b="0" i="0" u="none" strike="noStrike" cap="none" normalizeH="0" baseline="0" dirty="0">
              <a:ln>
                <a:noFill/>
              </a:ln>
              <a:solidFill>
                <a:schemeClr val="tx1"/>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3376583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DD2C0F-313B-8099-44A2-564BB932BF27}"/>
              </a:ext>
            </a:extLst>
          </p:cNvPr>
          <p:cNvPicPr>
            <a:picLocks noChangeAspect="1"/>
          </p:cNvPicPr>
          <p:nvPr/>
        </p:nvPicPr>
        <p:blipFill>
          <a:blip r:embed="rId2"/>
          <a:stretch>
            <a:fillRect/>
          </a:stretch>
        </p:blipFill>
        <p:spPr>
          <a:xfrm>
            <a:off x="1118900" y="0"/>
            <a:ext cx="9954199" cy="6841998"/>
          </a:xfrm>
          <a:prstGeom prst="rect">
            <a:avLst/>
          </a:prstGeom>
        </p:spPr>
      </p:pic>
    </p:spTree>
    <p:extLst>
      <p:ext uri="{BB962C8B-B14F-4D97-AF65-F5344CB8AC3E}">
        <p14:creationId xmlns:p14="http://schemas.microsoft.com/office/powerpoint/2010/main" val="2545952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44A5D2-DF9B-C714-0A5D-AF5292F2F418}"/>
              </a:ext>
            </a:extLst>
          </p:cNvPr>
          <p:cNvSpPr txBox="1"/>
          <p:nvPr/>
        </p:nvSpPr>
        <p:spPr>
          <a:xfrm>
            <a:off x="277089" y="1190084"/>
            <a:ext cx="11804074" cy="5771836"/>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IN" sz="2000" dirty="0">
                <a:effectLst/>
                <a:latin typeface="Roboto" panose="02000000000000000000" pitchFamily="2" charset="0"/>
                <a:ea typeface="Calibri" panose="020F0502020204030204" pitchFamily="34" charset="0"/>
                <a:cs typeface="Times New Roman" panose="02020603050405020304" pitchFamily="18" charset="0"/>
              </a:rPr>
              <a:t>Big data is a massive amount of datasets that cannot be stored, processed and </a:t>
            </a:r>
            <a:r>
              <a:rPr lang="en-IN" sz="2000" dirty="0" err="1">
                <a:effectLst/>
                <a:latin typeface="Roboto" panose="02000000000000000000" pitchFamily="2" charset="0"/>
                <a:ea typeface="Calibri" panose="020F0502020204030204" pitchFamily="34" charset="0"/>
                <a:cs typeface="Times New Roman" panose="02020603050405020304" pitchFamily="18" charset="0"/>
              </a:rPr>
              <a:t>analyzed</a:t>
            </a:r>
            <a:r>
              <a:rPr lang="en-IN" sz="2000" dirty="0">
                <a:effectLst/>
                <a:latin typeface="Roboto" panose="02000000000000000000" pitchFamily="2" charset="0"/>
                <a:ea typeface="Calibri" panose="020F0502020204030204" pitchFamily="34" charset="0"/>
                <a:cs typeface="Times New Roman" panose="02020603050405020304" pitchFamily="18" charset="0"/>
              </a:rPr>
              <a:t> using traditional tools.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000" dirty="0">
                <a:effectLst/>
                <a:latin typeface="Calibri" panose="020F0502020204030204" pitchFamily="34" charset="0"/>
                <a:ea typeface="Calibri" panose="020F0502020204030204" pitchFamily="34" charset="0"/>
                <a:cs typeface="Times New Roman" panose="02020603050405020304" pitchFamily="18" charset="0"/>
              </a:rPr>
              <a:t>It is defined as : “</a:t>
            </a:r>
            <a:r>
              <a:rPr lang="en-IN" sz="2000" u="none" strike="noStrike" dirty="0">
                <a:solidFill>
                  <a:srgbClr val="1179EF"/>
                </a:solidFill>
                <a:effectLst/>
                <a:latin typeface="Roboto" panose="02000000000000000000" pitchFamily="2" charset="0"/>
                <a:ea typeface="Calibri" panose="020F0502020204030204" pitchFamily="34" charset="0"/>
                <a:cs typeface="Times New Roman" panose="02020603050405020304" pitchFamily="18" charset="0"/>
                <a:hlinkClick r:id="rId2" tooltip="Big Data"/>
              </a:rPr>
              <a:t>Big Data</a:t>
            </a:r>
            <a:r>
              <a:rPr lang="en-IN" sz="2000" dirty="0">
                <a:solidFill>
                  <a:srgbClr val="51565E"/>
                </a:solidFill>
                <a:effectLst/>
                <a:latin typeface="Roboto" panose="02000000000000000000" pitchFamily="2" charset="0"/>
                <a:ea typeface="Calibri" panose="020F0502020204030204" pitchFamily="34" charset="0"/>
                <a:cs typeface="Times New Roman" panose="02020603050405020304" pitchFamily="18" charset="0"/>
              </a:rPr>
              <a:t> are high volume, high velocity, or high-variety information assets that require new forms of processing to enable enhanced decision making, insight discovery, and process optimization.”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000" dirty="0">
                <a:solidFill>
                  <a:srgbClr val="51565E"/>
                </a:solidFill>
                <a:effectLst/>
                <a:latin typeface="Roboto" panose="02000000000000000000" pitchFamily="2" charset="0"/>
                <a:ea typeface="Calibri" panose="020F0502020204030204" pitchFamily="34" charset="0"/>
                <a:cs typeface="Times New Roman" panose="02020603050405020304" pitchFamily="18" charset="0"/>
              </a:rPr>
              <a:t>The term ‘big data’ is self-explanatory − a collection of huge data sets that normal computing techniques cannot process. The term not only refers to the data, but also to the various frameworks, tools, and techniques involved. Technological advancement and the advent of new channels of communication (like social networking) and new, stronger devices have presented a challenge to industry players in the sense that they have to find other ways to handle the data.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buFont typeface="Symbol" panose="05050102010706020507" pitchFamily="18" charset="2"/>
              <a:buChar char=""/>
            </a:pPr>
            <a:r>
              <a:rPr lang="en-IN" sz="2000" dirty="0">
                <a:effectLst/>
                <a:latin typeface="Calibri" panose="020F0502020204030204" pitchFamily="34" charset="0"/>
                <a:ea typeface="Calibri" panose="020F0502020204030204" pitchFamily="34" charset="0"/>
                <a:cs typeface="Times New Roman" panose="02020603050405020304" pitchFamily="18" charset="0"/>
              </a:rPr>
              <a:t>Big data is an open-source software framework for storing data and executing applications on commodity hardware clusters.</a:t>
            </a:r>
          </a:p>
          <a:p>
            <a:pPr marL="457200">
              <a:lnSpc>
                <a:spcPct val="107000"/>
              </a:lnSpc>
            </a:pP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Symbol" panose="05050102010706020507" pitchFamily="18" charset="2"/>
              <a:buChar char=""/>
            </a:pPr>
            <a:r>
              <a:rPr lang="en-IN" sz="2000" dirty="0">
                <a:effectLst/>
                <a:latin typeface="Calibri" panose="020F0502020204030204" pitchFamily="34" charset="0"/>
                <a:ea typeface="Calibri" panose="020F0502020204030204" pitchFamily="34" charset="0"/>
                <a:cs typeface="Times New Roman" panose="02020603050405020304" pitchFamily="18" charset="0"/>
              </a:rPr>
              <a:t>Big data refers to large data sets that may be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analyzed</a:t>
            </a:r>
            <a:r>
              <a:rPr lang="en-IN" sz="2000" dirty="0">
                <a:effectLst/>
                <a:latin typeface="Calibri" panose="020F0502020204030204" pitchFamily="34" charset="0"/>
                <a:ea typeface="Calibri" panose="020F0502020204030204" pitchFamily="34" charset="0"/>
                <a:cs typeface="Times New Roman" panose="02020603050405020304" pitchFamily="18" charset="0"/>
              </a:rPr>
              <a:t> computationally to reveal patterns, trends, and associations, especially relating to human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behavior</a:t>
            </a:r>
            <a:r>
              <a:rPr lang="en-IN" sz="2000" dirty="0">
                <a:effectLst/>
                <a:latin typeface="Calibri" panose="020F0502020204030204" pitchFamily="34" charset="0"/>
                <a:ea typeface="Calibri" panose="020F0502020204030204" pitchFamily="34" charset="0"/>
                <a:cs typeface="Times New Roman" panose="02020603050405020304" pitchFamily="18" charset="0"/>
              </a:rPr>
              <a:t> and interactions</a:t>
            </a:r>
          </a:p>
          <a:p>
            <a:endParaRPr lang="en-IN" sz="2000" dirty="0"/>
          </a:p>
        </p:txBody>
      </p:sp>
      <p:sp>
        <p:nvSpPr>
          <p:cNvPr id="4" name="TextBox 3">
            <a:extLst>
              <a:ext uri="{FF2B5EF4-FFF2-40B4-BE49-F238E27FC236}">
                <a16:creationId xmlns:a16="http://schemas.microsoft.com/office/drawing/2014/main" id="{CAB281D9-1F3C-B4F6-1375-108EAF665D90}"/>
              </a:ext>
            </a:extLst>
          </p:cNvPr>
          <p:cNvSpPr txBox="1"/>
          <p:nvPr/>
        </p:nvSpPr>
        <p:spPr>
          <a:xfrm flipH="1">
            <a:off x="405936" y="295564"/>
            <a:ext cx="4267663" cy="784702"/>
          </a:xfrm>
          <a:prstGeom prst="rect">
            <a:avLst/>
          </a:prstGeom>
          <a:noFill/>
        </p:spPr>
        <p:txBody>
          <a:bodyPr wrap="square" rtlCol="0">
            <a:spAutoFit/>
          </a:bodyPr>
          <a:lstStyle/>
          <a:p>
            <a:pPr>
              <a:lnSpc>
                <a:spcPct val="107000"/>
              </a:lnSpc>
              <a:spcAft>
                <a:spcPts val="800"/>
              </a:spcAft>
            </a:pPr>
            <a:r>
              <a:rPr lang="en-IN" sz="4400" b="1" dirty="0">
                <a:effectLst/>
                <a:latin typeface="Calibri" panose="020F0502020204030204" pitchFamily="34" charset="0"/>
                <a:ea typeface="Calibri" panose="020F0502020204030204" pitchFamily="34" charset="0"/>
                <a:cs typeface="Times New Roman" panose="02020603050405020304" pitchFamily="18" charset="0"/>
              </a:rPr>
              <a:t>What Is Big Data? </a:t>
            </a:r>
            <a:endParaRPr lang="en-IN" sz="4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85343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1E632B-2419-2B82-5CE4-CAD34F958747}"/>
              </a:ext>
            </a:extLst>
          </p:cNvPr>
          <p:cNvPicPr>
            <a:picLocks noChangeAspect="1"/>
          </p:cNvPicPr>
          <p:nvPr/>
        </p:nvPicPr>
        <p:blipFill>
          <a:blip r:embed="rId2"/>
          <a:stretch>
            <a:fillRect/>
          </a:stretch>
        </p:blipFill>
        <p:spPr>
          <a:xfrm>
            <a:off x="1523999" y="590744"/>
            <a:ext cx="8897100" cy="5835456"/>
          </a:xfrm>
          <a:prstGeom prst="rect">
            <a:avLst/>
          </a:prstGeom>
        </p:spPr>
      </p:pic>
    </p:spTree>
    <p:extLst>
      <p:ext uri="{BB962C8B-B14F-4D97-AF65-F5344CB8AC3E}">
        <p14:creationId xmlns:p14="http://schemas.microsoft.com/office/powerpoint/2010/main" val="2668868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969</TotalTime>
  <Words>4989</Words>
  <Application>Microsoft Office PowerPoint</Application>
  <PresentationFormat>Widescreen</PresentationFormat>
  <Paragraphs>363</Paragraphs>
  <Slides>48</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Arial</vt:lpstr>
      <vt:lpstr>Arial</vt:lpstr>
      <vt:lpstr>Calibri</vt:lpstr>
      <vt:lpstr>Calibri Light</vt:lpstr>
      <vt:lpstr>Heebo</vt:lpstr>
      <vt:lpstr>Noto Sans JP</vt:lpstr>
      <vt:lpstr>Nunito</vt:lpstr>
      <vt:lpstr>Poppins</vt:lpstr>
      <vt:lpstr>Roboto</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of Big Data</vt:lpstr>
      <vt:lpstr>Applications of Big Data</vt:lpstr>
      <vt:lpstr>Applications of Big Data</vt:lpstr>
      <vt:lpstr>Applications of Big Data</vt:lpstr>
      <vt:lpstr>Importance of Big Data</vt:lpstr>
      <vt:lpstr>Importance of Big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Big Data</dc:title>
  <dc:creator>Vinutha Vikas</dc:creator>
  <cp:lastModifiedBy>20P71A6704 - AKASH GUPTA</cp:lastModifiedBy>
  <cp:revision>59</cp:revision>
  <dcterms:created xsi:type="dcterms:W3CDTF">2023-02-15T18:20:39Z</dcterms:created>
  <dcterms:modified xsi:type="dcterms:W3CDTF">2023-07-14T06:14:34Z</dcterms:modified>
</cp:coreProperties>
</file>